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Source Sans Pro" pitchFamily="34" charset="0"/>
      <p:regular r:id="rId56"/>
      <p:bold r:id="rId57"/>
      <p:italic r:id="rId58"/>
      <p:boldItalic r:id="rId59"/>
    </p:embeddedFont>
    <p:embeddedFont>
      <p:font typeface="Source Code Pro" pitchFamily="49" charset="0"/>
      <p:regular r:id="rId60"/>
      <p:bold r:id="rId61"/>
      <p:italic r:id="rId62"/>
      <p:boldItalic r:id="rId63"/>
    </p:embeddedFont>
    <p:embeddedFont>
      <p:font typeface="Roboto Mono" charset="0"/>
      <p:regular r:id="rId64"/>
      <p:bold r:id="rId65"/>
      <p:italic r:id="rId66"/>
      <p:boldItalic r:id="rId67"/>
    </p:embeddedFont>
    <p:embeddedFont>
      <p:font typeface="Calibri" pitchFamily="34" charset="0"/>
      <p:regular r:id="rId68"/>
      <p:bold r:id="rId69"/>
      <p:italic r:id="rId70"/>
      <p:boldItalic r:id="rId71"/>
    </p:embeddedFont>
    <p:embeddedFont>
      <p:font typeface="Consolas" pitchFamily="49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-1148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0523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e780d7a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e780d7a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Meza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8e780d7a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8e780d7a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Schick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a909fde4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a909fde4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 Chisholm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pieces?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Json → library(jsonlite)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e780d7a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e780d7a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 Garrido de Sierra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8e780d7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8e780d7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Original: Desirée de Leon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Florencia D’Andrea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b189bf1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b189bf1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Desirée de Leon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e780d7a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e780d7a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Original: Gabriela Sandoval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Florencia D’Andrea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6290e49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b6290e49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Yanina Bellini Saibene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8e780d7a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8e780d7a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 Tamir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909fd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909fd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Chisholm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8e780d7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8e780d7a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8e780d7a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8e780d7a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Original: Ahmad Husain Abdullah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 by: Florencia D’Andrea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8e780d7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8e780d7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Dhavide Aruliah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9131aebef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9131aebef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Uli Niemann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8e780d7a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8e780d7a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Uli Niemann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8e780d7a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8e780d7a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Chan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8e780d7a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8e780d7a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Tahi Ulubalang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8e780d7a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8e780d7a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Omayma Said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Florencia D’Andrea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8e780d7a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8e780d7a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 Laura Diedrichs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8e780d7a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8e780d7a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Tanesya Tresna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8e780d7a1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8e780d7a1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Paloma Rojas Saunero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 by: Ildi Czeller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131aebe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9131aebe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source: </a:t>
            </a:r>
            <a:r>
              <a:rPr lang="en">
                <a:solidFill>
                  <a:schemeClr val="dk1"/>
                </a:solidFill>
              </a:rPr>
              <a:t>Megan Beckett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Redrawn: Brendan Cullen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8e780d7a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8e780d7a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 Bodwin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8e780d7a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8e780d7a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Green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8e780d7a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88e780d7a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Neil Diamond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Florencia D’Andrea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88e780d7a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88e780d7a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 Jones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8e780d7a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8e780d7a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 Lindblad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8e780d7a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88e780d7a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Yanina Bellini Saibene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8e780d7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88e780d7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Paula Caldas Rivera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Ildi Czeller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8e780d7a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8e780d7a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Ronny Hernandez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b6290e49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b6290e49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Yanina Bellini Saibene, Marysol Gatti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88e780d7a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88e780d7a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Mesfin Diro Chaka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422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9422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Ildiko Czeller, czeildi@gmail.com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8e780d7a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8e780d7a1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Nima Safaian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8e780d7a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8e780d7a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Dimitrios Doudesis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8e780d7a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8e780d7a1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Andrie de Vries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8e780d7a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88e780d7a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Milnes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8e780d7a1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88e780d7a1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Violeta Roizman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Redrawn: Florencia D’Andrea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88e780d7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88e780d7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Mara Averick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9cddc811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89cddc811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Violeta Roizman - violeroizman@gmail.com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8e780d7a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8e780d7a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Heiss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9f42924ac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9f42924ac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8e780d7a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8e780d7a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Patricia Loto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8e780d7a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8e780d7a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Graham Parsons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8e780d7a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8e780d7a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Brendan Cullen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8e780d7a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8e780d7a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Riederer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8e780d7a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8e780d7a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Kasia Kulma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b6290e4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8b6290e4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Yanina Bellini Saibene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e780d7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e780d7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Stephanie Orellana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8e780d7a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8e780d7a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Michem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e780d7a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e780d7a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Lukas Löber</a:t>
            </a:r>
            <a:endParaRPr u="sn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e780d7a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e780d7a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Shivani Patel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.wilson@rstudi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ontributor-covenant.org/version/2/0/code_of_conduct/" TargetMode="External"/><Relationship Id="rId4" Type="http://schemas.openxmlformats.org/officeDocument/2006/relationships/hyperlink" Target="https://creativecommons.org/licenses/by/4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Science Concept Maps</a:t>
            </a:r>
            <a:endParaRPr sz="5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 remixable collection of teaching resources</a:t>
            </a:r>
            <a:endParaRPr i="1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13" y="3853775"/>
            <a:ext cx="2759975" cy="9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Excel to a Data Frame</a:t>
            </a:r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7276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5800325" y="2747525"/>
            <a:ext cx="3126600" cy="23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4542200" y="111000"/>
            <a:ext cx="4384800" cy="25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311700" y="1451900"/>
            <a:ext cx="1796700" cy="833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Load it from within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data()</a:t>
            </a:r>
            <a:endParaRPr sz="1200"/>
          </a:p>
        </p:txBody>
      </p:sp>
      <p:sp>
        <p:nvSpPr>
          <p:cNvPr id="278" name="Google Shape;278;p24"/>
          <p:cNvSpPr/>
          <p:nvPr/>
        </p:nvSpPr>
        <p:spPr>
          <a:xfrm>
            <a:off x="6762676" y="259984"/>
            <a:ext cx="1907700" cy="70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other “flat files”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</a:t>
            </a:r>
            <a:r>
              <a:rPr lang="en" sz="1100">
                <a:solidFill>
                  <a:schemeClr val="dk1"/>
                </a:solidFill>
              </a:rPr>
              <a:t>readr</a:t>
            </a:r>
            <a:r>
              <a:rPr lang="en" sz="1100"/>
              <a:t>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read_delim()</a:t>
            </a:r>
            <a:endParaRPr sz="1100"/>
          </a:p>
        </p:txBody>
      </p:sp>
      <p:sp>
        <p:nvSpPr>
          <p:cNvPr id="279" name="Google Shape;279;p24"/>
          <p:cNvSpPr/>
          <p:nvPr/>
        </p:nvSpPr>
        <p:spPr>
          <a:xfrm>
            <a:off x="4680625" y="1785400"/>
            <a:ext cx="1188600" cy="70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Excel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library(readxl)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read_excel()</a:t>
            </a:r>
            <a:endParaRPr sz="1100"/>
          </a:p>
        </p:txBody>
      </p:sp>
      <p:sp>
        <p:nvSpPr>
          <p:cNvPr id="280" name="Google Shape;280;p24"/>
          <p:cNvSpPr/>
          <p:nvPr/>
        </p:nvSpPr>
        <p:spPr>
          <a:xfrm>
            <a:off x="2629075" y="890150"/>
            <a:ext cx="1796700" cy="833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Connect to a database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library(odbc)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library(DBI)</a:t>
            </a:r>
            <a:endParaRPr sz="1100"/>
          </a:p>
        </p:txBody>
      </p:sp>
      <p:sp>
        <p:nvSpPr>
          <p:cNvPr id="281" name="Google Shape;281;p24"/>
          <p:cNvSpPr/>
          <p:nvPr/>
        </p:nvSpPr>
        <p:spPr>
          <a:xfrm>
            <a:off x="6162875" y="3296775"/>
            <a:ext cx="1027800" cy="673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Find it on the web</a:t>
            </a:r>
            <a:endParaRPr b="1"/>
          </a:p>
        </p:txBody>
      </p:sp>
      <p:sp>
        <p:nvSpPr>
          <p:cNvPr id="282" name="Google Shape;282;p24"/>
          <p:cNvSpPr/>
          <p:nvPr/>
        </p:nvSpPr>
        <p:spPr>
          <a:xfrm>
            <a:off x="7310950" y="2892850"/>
            <a:ext cx="1463700" cy="67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Scraping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library(rvest)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library(RSelenium)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3" name="Google Shape;283;p24"/>
          <p:cNvSpPr/>
          <p:nvPr/>
        </p:nvSpPr>
        <p:spPr>
          <a:xfrm>
            <a:off x="256200" y="3518775"/>
            <a:ext cx="1463700" cy="1017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Generate it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runif()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nrorm()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sample()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6986625" y="4199025"/>
            <a:ext cx="1842600" cy="83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APIs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library(httr)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library(googleAnalyticsR)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library(rtweet)</a:t>
            </a:r>
            <a:endParaRPr sz="1100"/>
          </a:p>
        </p:txBody>
      </p:sp>
      <p:sp>
        <p:nvSpPr>
          <p:cNvPr id="285" name="Google Shape;285;p24"/>
          <p:cNvSpPr/>
          <p:nvPr/>
        </p:nvSpPr>
        <p:spPr>
          <a:xfrm>
            <a:off x="7510350" y="1606200"/>
            <a:ext cx="1188600" cy="9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Statistical Packages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library(haven)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read_spss()</a:t>
            </a:r>
            <a:endParaRPr sz="1100"/>
          </a:p>
        </p:txBody>
      </p:sp>
      <p:sp>
        <p:nvSpPr>
          <p:cNvPr id="286" name="Google Shape;286;p24"/>
          <p:cNvSpPr/>
          <p:nvPr/>
        </p:nvSpPr>
        <p:spPr>
          <a:xfrm>
            <a:off x="2573570" y="3163871"/>
            <a:ext cx="1907700" cy="709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Getting data in R</a:t>
            </a:r>
            <a:endParaRPr b="1"/>
          </a:p>
        </p:txBody>
      </p:sp>
      <p:sp>
        <p:nvSpPr>
          <p:cNvPr id="287" name="Google Shape;287;p24"/>
          <p:cNvSpPr/>
          <p:nvPr/>
        </p:nvSpPr>
        <p:spPr>
          <a:xfrm>
            <a:off x="6162875" y="1341325"/>
            <a:ext cx="1027800" cy="709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Read in flat files</a:t>
            </a:r>
            <a:endParaRPr b="1"/>
          </a:p>
        </p:txBody>
      </p:sp>
      <p:sp>
        <p:nvSpPr>
          <p:cNvPr id="288" name="Google Shape;288;p24"/>
          <p:cNvSpPr/>
          <p:nvPr/>
        </p:nvSpPr>
        <p:spPr>
          <a:xfrm>
            <a:off x="4999925" y="406925"/>
            <a:ext cx="1299900" cy="70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csv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library(readr)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read_csv()</a:t>
            </a:r>
            <a:endParaRPr sz="1100"/>
          </a:p>
        </p:txBody>
      </p:sp>
      <p:cxnSp>
        <p:nvCxnSpPr>
          <p:cNvPr id="289" name="Google Shape;289;p24"/>
          <p:cNvCxnSpPr>
            <a:stCxn id="286" idx="1"/>
            <a:endCxn id="283" idx="3"/>
          </p:cNvCxnSpPr>
          <p:nvPr/>
        </p:nvCxnSpPr>
        <p:spPr>
          <a:xfrm flipH="1">
            <a:off x="1719770" y="3518771"/>
            <a:ext cx="853800" cy="5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24"/>
          <p:cNvCxnSpPr>
            <a:stCxn id="286" idx="0"/>
            <a:endCxn id="277" idx="3"/>
          </p:cNvCxnSpPr>
          <p:nvPr/>
        </p:nvCxnSpPr>
        <p:spPr>
          <a:xfrm rot="10800000">
            <a:off x="2108420" y="1868471"/>
            <a:ext cx="1419000" cy="12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4"/>
          <p:cNvCxnSpPr>
            <a:stCxn id="286" idx="0"/>
            <a:endCxn id="280" idx="2"/>
          </p:cNvCxnSpPr>
          <p:nvPr/>
        </p:nvCxnSpPr>
        <p:spPr>
          <a:xfrm rot="10800000">
            <a:off x="3527420" y="1723271"/>
            <a:ext cx="0" cy="144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4"/>
          <p:cNvCxnSpPr>
            <a:stCxn id="286" idx="3"/>
            <a:endCxn id="287" idx="2"/>
          </p:cNvCxnSpPr>
          <p:nvPr/>
        </p:nvCxnSpPr>
        <p:spPr>
          <a:xfrm rot="10800000" flipH="1">
            <a:off x="4481270" y="2051171"/>
            <a:ext cx="2195400" cy="14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4"/>
          <p:cNvCxnSpPr>
            <a:stCxn id="286" idx="3"/>
            <a:endCxn id="281" idx="1"/>
          </p:cNvCxnSpPr>
          <p:nvPr/>
        </p:nvCxnSpPr>
        <p:spPr>
          <a:xfrm>
            <a:off x="4481270" y="3518771"/>
            <a:ext cx="1681500" cy="1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Data</a:t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Markdown Websites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2160375" y="2288225"/>
            <a:ext cx="100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_site.yml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1769850" y="3076775"/>
            <a:ext cx="1000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.Rmd page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2594138" y="3076775"/>
            <a:ext cx="1000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.Rmd page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2160375" y="3829250"/>
            <a:ext cx="10002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.Rmd page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 rot="-821673">
            <a:off x="3420322" y="1867781"/>
            <a:ext cx="1476268" cy="43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render_site()</a:t>
            </a:r>
            <a:endParaRPr sz="1000"/>
          </a:p>
        </p:txBody>
      </p:sp>
      <p:sp>
        <p:nvSpPr>
          <p:cNvPr id="310" name="Google Shape;310;p26"/>
          <p:cNvSpPr txBox="1"/>
          <p:nvPr/>
        </p:nvSpPr>
        <p:spPr>
          <a:xfrm>
            <a:off x="4808325" y="1849925"/>
            <a:ext cx="159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see something that looks like a site w/pages</a:t>
            </a:r>
            <a:endParaRPr sz="1100"/>
          </a:p>
        </p:txBody>
      </p:sp>
      <p:sp>
        <p:nvSpPr>
          <p:cNvPr id="311" name="Google Shape;311;p26"/>
          <p:cNvSpPr/>
          <p:nvPr/>
        </p:nvSpPr>
        <p:spPr>
          <a:xfrm>
            <a:off x="1544750" y="2808875"/>
            <a:ext cx="1832700" cy="17685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 txBox="1"/>
          <p:nvPr/>
        </p:nvSpPr>
        <p:spPr>
          <a:xfrm rot="-3119198">
            <a:off x="694038" y="2221010"/>
            <a:ext cx="1590497" cy="43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PAGES TOGETHER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4398750" y="3305375"/>
            <a:ext cx="159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docs/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html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html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html</a:t>
            </a:r>
            <a:endParaRPr sz="1100"/>
          </a:p>
        </p:txBody>
      </p:sp>
      <p:sp>
        <p:nvSpPr>
          <p:cNvPr id="314" name="Google Shape;314;p26"/>
          <p:cNvSpPr/>
          <p:nvPr/>
        </p:nvSpPr>
        <p:spPr>
          <a:xfrm>
            <a:off x="4395450" y="3313925"/>
            <a:ext cx="1000200" cy="8763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 txBox="1"/>
          <p:nvPr/>
        </p:nvSpPr>
        <p:spPr>
          <a:xfrm>
            <a:off x="3713025" y="2647763"/>
            <a:ext cx="790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knit all in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one step</a:t>
            </a:r>
            <a:endParaRPr sz="1000"/>
          </a:p>
        </p:txBody>
      </p:sp>
      <p:cxnSp>
        <p:nvCxnSpPr>
          <p:cNvPr id="316" name="Google Shape;316;p26"/>
          <p:cNvCxnSpPr>
            <a:endCxn id="314" idx="0"/>
          </p:cNvCxnSpPr>
          <p:nvPr/>
        </p:nvCxnSpPr>
        <p:spPr>
          <a:xfrm>
            <a:off x="3979350" y="2286125"/>
            <a:ext cx="916200" cy="1027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6"/>
          <p:cNvCxnSpPr>
            <a:endCxn id="314" idx="1"/>
          </p:cNvCxnSpPr>
          <p:nvPr/>
        </p:nvCxnSpPr>
        <p:spPr>
          <a:xfrm>
            <a:off x="3388950" y="3695975"/>
            <a:ext cx="1006500" cy="5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26"/>
          <p:cNvSpPr txBox="1"/>
          <p:nvPr/>
        </p:nvSpPr>
        <p:spPr>
          <a:xfrm rot="163791">
            <a:off x="3423551" y="3721451"/>
            <a:ext cx="925951" cy="34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render_site()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create .html version</a:t>
            </a:r>
            <a:endParaRPr sz="1000"/>
          </a:p>
        </p:txBody>
      </p:sp>
      <p:sp>
        <p:nvSpPr>
          <p:cNvPr id="319" name="Google Shape;319;p26"/>
          <p:cNvSpPr txBox="1"/>
          <p:nvPr/>
        </p:nvSpPr>
        <p:spPr>
          <a:xfrm>
            <a:off x="6271725" y="1427513"/>
            <a:ext cx="790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 online yet local</a:t>
            </a:r>
            <a:endParaRPr sz="1100"/>
          </a:p>
        </p:txBody>
      </p:sp>
      <p:sp>
        <p:nvSpPr>
          <p:cNvPr id="320" name="Google Shape;320;p26"/>
          <p:cNvSpPr txBox="1"/>
          <p:nvPr/>
        </p:nvSpPr>
        <p:spPr>
          <a:xfrm>
            <a:off x="5217900" y="2808863"/>
            <a:ext cx="109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view in a web browser</a:t>
            </a:r>
            <a:endParaRPr sz="1000"/>
          </a:p>
        </p:txBody>
      </p:sp>
      <p:sp>
        <p:nvSpPr>
          <p:cNvPr id="321" name="Google Shape;321;p26"/>
          <p:cNvSpPr txBox="1"/>
          <p:nvPr/>
        </p:nvSpPr>
        <p:spPr>
          <a:xfrm>
            <a:off x="6503850" y="4419650"/>
            <a:ext cx="109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LIVE SITE on GitHub Pages</a:t>
            </a:r>
            <a:endParaRPr sz="1100"/>
          </a:p>
        </p:txBody>
      </p:sp>
      <p:sp>
        <p:nvSpPr>
          <p:cNvPr id="322" name="Google Shape;322;p26"/>
          <p:cNvSpPr txBox="1"/>
          <p:nvPr/>
        </p:nvSpPr>
        <p:spPr>
          <a:xfrm>
            <a:off x="4851225" y="4351175"/>
            <a:ext cx="109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needs to be in a docs/ otherwise GitHub pages doesn´t care</a:t>
            </a:r>
            <a:endParaRPr sz="1000"/>
          </a:p>
        </p:txBody>
      </p:sp>
      <p:sp>
        <p:nvSpPr>
          <p:cNvPr id="323" name="Google Shape;323;p26"/>
          <p:cNvSpPr/>
          <p:nvPr/>
        </p:nvSpPr>
        <p:spPr>
          <a:xfrm>
            <a:off x="2141325" y="2295725"/>
            <a:ext cx="925500" cy="3441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26"/>
          <p:cNvCxnSpPr>
            <a:stCxn id="325" idx="0"/>
          </p:cNvCxnSpPr>
          <p:nvPr/>
        </p:nvCxnSpPr>
        <p:spPr>
          <a:xfrm rot="10800000" flipH="1">
            <a:off x="2088975" y="2618075"/>
            <a:ext cx="347400" cy="51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26"/>
          <p:cNvSpPr/>
          <p:nvPr/>
        </p:nvSpPr>
        <p:spPr>
          <a:xfrm>
            <a:off x="1817475" y="3132575"/>
            <a:ext cx="543000" cy="5145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2160375" y="3905300"/>
            <a:ext cx="543000" cy="5145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604063" y="3132575"/>
            <a:ext cx="543000" cy="5145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" name="Google Shape;328;p26"/>
          <p:cNvCxnSpPr>
            <a:stCxn id="326" idx="0"/>
            <a:endCxn id="323" idx="2"/>
          </p:cNvCxnSpPr>
          <p:nvPr/>
        </p:nvCxnSpPr>
        <p:spPr>
          <a:xfrm rot="10800000" flipH="1">
            <a:off x="2431875" y="2639900"/>
            <a:ext cx="172200" cy="126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6"/>
          <p:cNvCxnSpPr>
            <a:stCxn id="327" idx="0"/>
          </p:cNvCxnSpPr>
          <p:nvPr/>
        </p:nvCxnSpPr>
        <p:spPr>
          <a:xfrm rot="10800000">
            <a:off x="2697663" y="2657675"/>
            <a:ext cx="177900" cy="47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" name="Google Shape;330;p26"/>
          <p:cNvSpPr/>
          <p:nvPr/>
        </p:nvSpPr>
        <p:spPr>
          <a:xfrm rot="-3163863">
            <a:off x="825245" y="2335825"/>
            <a:ext cx="1283611" cy="503292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 rot="10800000" flipH="1">
            <a:off x="3066825" y="2038543"/>
            <a:ext cx="1779622" cy="407937"/>
          </a:xfrm>
          <a:custGeom>
            <a:avLst/>
            <a:gdLst/>
            <a:ahLst/>
            <a:cxnLst/>
            <a:rect l="l" t="t" r="r" b="b"/>
            <a:pathLst>
              <a:path w="26670" h="15240" extrusionOk="0">
                <a:moveTo>
                  <a:pt x="0" y="0"/>
                </a:moveTo>
                <a:cubicBezTo>
                  <a:pt x="4445" y="2540"/>
                  <a:pt x="22225" y="12700"/>
                  <a:pt x="26670" y="15240"/>
                </a:cubicBez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32" name="Google Shape;332;p26"/>
          <p:cNvSpPr/>
          <p:nvPr/>
        </p:nvSpPr>
        <p:spPr>
          <a:xfrm>
            <a:off x="4846450" y="1897025"/>
            <a:ext cx="1324800" cy="5904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26"/>
          <p:cNvCxnSpPr>
            <a:stCxn id="314" idx="2"/>
            <a:endCxn id="321" idx="1"/>
          </p:cNvCxnSpPr>
          <p:nvPr/>
        </p:nvCxnSpPr>
        <p:spPr>
          <a:xfrm>
            <a:off x="4895550" y="4190225"/>
            <a:ext cx="16083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34;p26"/>
          <p:cNvCxnSpPr>
            <a:stCxn id="314" idx="0"/>
            <a:endCxn id="332" idx="2"/>
          </p:cNvCxnSpPr>
          <p:nvPr/>
        </p:nvCxnSpPr>
        <p:spPr>
          <a:xfrm rot="10800000" flipH="1">
            <a:off x="4895550" y="2487425"/>
            <a:ext cx="613200" cy="8265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p26"/>
          <p:cNvSpPr/>
          <p:nvPr/>
        </p:nvSpPr>
        <p:spPr>
          <a:xfrm>
            <a:off x="6551400" y="4419800"/>
            <a:ext cx="1000200" cy="5145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 rot="1409785">
            <a:off x="6189541" y="1167937"/>
            <a:ext cx="954873" cy="970077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 rot="1410448">
            <a:off x="7200080" y="3491342"/>
            <a:ext cx="1001082" cy="790566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7353450" y="3580025"/>
            <a:ext cx="925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real internet</a:t>
            </a:r>
            <a:endParaRPr sz="1100"/>
          </a:p>
        </p:txBody>
      </p:sp>
      <p:cxnSp>
        <p:nvCxnSpPr>
          <p:cNvPr id="339" name="Google Shape;339;p26"/>
          <p:cNvCxnSpPr>
            <a:stCxn id="330" idx="1"/>
          </p:cNvCxnSpPr>
          <p:nvPr/>
        </p:nvCxnSpPr>
        <p:spPr>
          <a:xfrm>
            <a:off x="1078401" y="3098221"/>
            <a:ext cx="486300" cy="80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26"/>
          <p:cNvCxnSpPr>
            <a:stCxn id="330" idx="3"/>
            <a:endCxn id="323" idx="0"/>
          </p:cNvCxnSpPr>
          <p:nvPr/>
        </p:nvCxnSpPr>
        <p:spPr>
          <a:xfrm>
            <a:off x="1855701" y="2076721"/>
            <a:ext cx="748500" cy="21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a Site’s Appearance with CSS</a:t>
            </a:r>
            <a:endParaRPr/>
          </a:p>
        </p:txBody>
      </p:sp>
      <p:pic>
        <p:nvPicPr>
          <p:cNvPr id="346" name="Google Shape;3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563" y="1093200"/>
            <a:ext cx="57288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Markdown</a:t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1466850" y="2157675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combine</a:t>
            </a:r>
            <a:endParaRPr sz="1100"/>
          </a:p>
        </p:txBody>
      </p:sp>
      <p:sp>
        <p:nvSpPr>
          <p:cNvPr id="353" name="Google Shape;353;p28"/>
          <p:cNvSpPr txBox="1"/>
          <p:nvPr/>
        </p:nvSpPr>
        <p:spPr>
          <a:xfrm>
            <a:off x="1914525" y="2537950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Markdown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.md</a:t>
            </a:r>
            <a:endParaRPr sz="1200"/>
          </a:p>
        </p:txBody>
      </p:sp>
      <p:sp>
        <p:nvSpPr>
          <p:cNvPr id="354" name="Google Shape;354;p28"/>
          <p:cNvSpPr txBox="1"/>
          <p:nvPr/>
        </p:nvSpPr>
        <p:spPr>
          <a:xfrm>
            <a:off x="1028700" y="2500788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.R</a:t>
            </a:r>
            <a:endParaRPr sz="1200"/>
          </a:p>
        </p:txBody>
      </p:sp>
      <p:sp>
        <p:nvSpPr>
          <p:cNvPr id="355" name="Google Shape;355;p28"/>
          <p:cNvSpPr txBox="1"/>
          <p:nvPr/>
        </p:nvSpPr>
        <p:spPr>
          <a:xfrm>
            <a:off x="1762125" y="3183550"/>
            <a:ext cx="735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workflow</a:t>
            </a:r>
            <a:endParaRPr sz="1100"/>
          </a:p>
        </p:txBody>
      </p:sp>
      <p:sp>
        <p:nvSpPr>
          <p:cNvPr id="356" name="Google Shape;356;p28"/>
          <p:cNvSpPr txBox="1"/>
          <p:nvPr/>
        </p:nvSpPr>
        <p:spPr>
          <a:xfrm>
            <a:off x="1371600" y="36734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.Rmd               .md        </a:t>
            </a:r>
            <a:endParaRPr sz="1200"/>
          </a:p>
        </p:txBody>
      </p:sp>
      <p:sp>
        <p:nvSpPr>
          <p:cNvPr id="357" name="Google Shape;357;p28"/>
          <p:cNvSpPr txBox="1"/>
          <p:nvPr/>
        </p:nvSpPr>
        <p:spPr>
          <a:xfrm>
            <a:off x="1905000" y="3838150"/>
            <a:ext cx="457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knitr</a:t>
            </a:r>
            <a:endParaRPr sz="1100" i="1"/>
          </a:p>
        </p:txBody>
      </p:sp>
      <p:sp>
        <p:nvSpPr>
          <p:cNvPr id="358" name="Google Shape;358;p28"/>
          <p:cNvSpPr txBox="1"/>
          <p:nvPr/>
        </p:nvSpPr>
        <p:spPr>
          <a:xfrm>
            <a:off x="3048000" y="2415150"/>
            <a:ext cx="5067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Communicate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Collaborate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Have a tidy record of our work</a:t>
            </a:r>
            <a:endParaRPr sz="1100"/>
          </a:p>
        </p:txBody>
      </p:sp>
      <p:sp>
        <p:nvSpPr>
          <p:cNvPr id="359" name="Google Shape;359;p28"/>
          <p:cNvSpPr txBox="1"/>
          <p:nvPr/>
        </p:nvSpPr>
        <p:spPr>
          <a:xfrm>
            <a:off x="4876800" y="3301850"/>
            <a:ext cx="1848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pdf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html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word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 beautiful presentations</a:t>
            </a:r>
            <a:endParaRPr sz="1200"/>
          </a:p>
        </p:txBody>
      </p:sp>
      <p:sp>
        <p:nvSpPr>
          <p:cNvPr id="360" name="Google Shape;360;p28"/>
          <p:cNvSpPr txBox="1"/>
          <p:nvPr/>
        </p:nvSpPr>
        <p:spPr>
          <a:xfrm>
            <a:off x="4172025" y="3278750"/>
            <a:ext cx="1628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more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common</a:t>
            </a:r>
            <a:endParaRPr sz="1100"/>
          </a:p>
        </p:txBody>
      </p:sp>
      <p:sp>
        <p:nvSpPr>
          <p:cNvPr id="361" name="Google Shape;361;p28"/>
          <p:cNvSpPr txBox="1"/>
          <p:nvPr/>
        </p:nvSpPr>
        <p:spPr>
          <a:xfrm>
            <a:off x="6096000" y="1797025"/>
            <a:ext cx="1848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code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outputs (results)</a:t>
            </a:r>
            <a:endParaRPr sz="1200"/>
          </a:p>
        </p:txBody>
      </p:sp>
      <p:sp>
        <p:nvSpPr>
          <p:cNvPr id="362" name="Google Shape;362;p28"/>
          <p:cNvSpPr txBox="1"/>
          <p:nvPr/>
        </p:nvSpPr>
        <p:spPr>
          <a:xfrm>
            <a:off x="4448025" y="1634975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flat text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file</a:t>
            </a:r>
            <a:endParaRPr sz="1100"/>
          </a:p>
        </p:txBody>
      </p:sp>
      <p:sp>
        <p:nvSpPr>
          <p:cNvPr id="363" name="Google Shape;363;p28"/>
          <p:cNvSpPr txBox="1"/>
          <p:nvPr/>
        </p:nvSpPr>
        <p:spPr>
          <a:xfrm>
            <a:off x="3133725" y="1634963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system to make reproducible documents</a:t>
            </a:r>
            <a:endParaRPr sz="1100"/>
          </a:p>
        </p:txBody>
      </p:sp>
      <p:sp>
        <p:nvSpPr>
          <p:cNvPr id="364" name="Google Shape;364;p28"/>
          <p:cNvSpPr txBox="1"/>
          <p:nvPr/>
        </p:nvSpPr>
        <p:spPr>
          <a:xfrm>
            <a:off x="2152500" y="1612575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what is it?</a:t>
            </a:r>
            <a:endParaRPr sz="1100"/>
          </a:p>
        </p:txBody>
      </p:sp>
      <p:sp>
        <p:nvSpPr>
          <p:cNvPr id="365" name="Google Shape;365;p28"/>
          <p:cNvSpPr txBox="1"/>
          <p:nvPr/>
        </p:nvSpPr>
        <p:spPr>
          <a:xfrm>
            <a:off x="3876600" y="1558775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</a:t>
            </a:r>
            <a:endParaRPr sz="1100"/>
          </a:p>
        </p:txBody>
      </p:sp>
      <p:sp>
        <p:nvSpPr>
          <p:cNvPr id="366" name="Google Shape;366;p28"/>
          <p:cNvSpPr txBox="1"/>
          <p:nvPr/>
        </p:nvSpPr>
        <p:spPr>
          <a:xfrm>
            <a:off x="2657625" y="3838150"/>
            <a:ext cx="6858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Pandoc</a:t>
            </a:r>
            <a:endParaRPr sz="1100" i="1"/>
          </a:p>
        </p:txBody>
      </p:sp>
      <p:sp>
        <p:nvSpPr>
          <p:cNvPr id="367" name="Google Shape;367;p28"/>
          <p:cNvSpPr txBox="1"/>
          <p:nvPr/>
        </p:nvSpPr>
        <p:spPr>
          <a:xfrm>
            <a:off x="1419150" y="1612563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RMarkdown</a:t>
            </a:r>
            <a:endParaRPr sz="1100" b="1"/>
          </a:p>
        </p:txBody>
      </p:sp>
      <p:sp>
        <p:nvSpPr>
          <p:cNvPr id="368" name="Google Shape;368;p28"/>
          <p:cNvSpPr txBox="1"/>
          <p:nvPr/>
        </p:nvSpPr>
        <p:spPr>
          <a:xfrm>
            <a:off x="3057513" y="3465225"/>
            <a:ext cx="1514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Many different formats</a:t>
            </a:r>
            <a:endParaRPr sz="1100"/>
          </a:p>
        </p:txBody>
      </p:sp>
      <p:sp>
        <p:nvSpPr>
          <p:cNvPr id="369" name="Google Shape;369;p28"/>
          <p:cNvSpPr txBox="1"/>
          <p:nvPr/>
        </p:nvSpPr>
        <p:spPr>
          <a:xfrm>
            <a:off x="5600700" y="1481000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which contains:</a:t>
            </a:r>
            <a:endParaRPr sz="1100"/>
          </a:p>
        </p:txBody>
      </p:sp>
      <p:sp>
        <p:nvSpPr>
          <p:cNvPr id="370" name="Google Shape;370;p28"/>
          <p:cNvSpPr txBox="1"/>
          <p:nvPr/>
        </p:nvSpPr>
        <p:spPr>
          <a:xfrm>
            <a:off x="5010150" y="1699750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r>
              <a:rPr lang="en" sz="1100" b="1"/>
              <a:t>Rmd</a:t>
            </a:r>
            <a:endParaRPr sz="1100" b="1"/>
          </a:p>
        </p:txBody>
      </p:sp>
      <p:sp>
        <p:nvSpPr>
          <p:cNvPr id="371" name="Google Shape;371;p28"/>
          <p:cNvSpPr txBox="1"/>
          <p:nvPr/>
        </p:nvSpPr>
        <p:spPr>
          <a:xfrm>
            <a:off x="4448025" y="2533175"/>
            <a:ext cx="1428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</a:t>
            </a:r>
            <a:endParaRPr sz="1100"/>
          </a:p>
        </p:txBody>
      </p:sp>
      <p:sp>
        <p:nvSpPr>
          <p:cNvPr id="372" name="Google Shape;372;p28"/>
          <p:cNvSpPr txBox="1"/>
          <p:nvPr/>
        </p:nvSpPr>
        <p:spPr>
          <a:xfrm rot="2187578">
            <a:off x="2306284" y="2049183"/>
            <a:ext cx="938484" cy="46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 for</a:t>
            </a:r>
            <a:endParaRPr sz="1100"/>
          </a:p>
        </p:txBody>
      </p:sp>
      <p:cxnSp>
        <p:nvCxnSpPr>
          <p:cNvPr id="373" name="Google Shape;373;p28"/>
          <p:cNvCxnSpPr/>
          <p:nvPr/>
        </p:nvCxnSpPr>
        <p:spPr>
          <a:xfrm rot="10800000" flipH="1">
            <a:off x="1952625" y="3852325"/>
            <a:ext cx="428700" cy="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28"/>
          <p:cNvCxnSpPr/>
          <p:nvPr/>
        </p:nvCxnSpPr>
        <p:spPr>
          <a:xfrm rot="10800000" flipH="1">
            <a:off x="2781300" y="3652450"/>
            <a:ext cx="838200" cy="18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28"/>
          <p:cNvCxnSpPr/>
          <p:nvPr/>
        </p:nvCxnSpPr>
        <p:spPr>
          <a:xfrm rot="10800000" flipH="1">
            <a:off x="2790825" y="3833275"/>
            <a:ext cx="790500" cy="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28"/>
          <p:cNvCxnSpPr/>
          <p:nvPr/>
        </p:nvCxnSpPr>
        <p:spPr>
          <a:xfrm>
            <a:off x="2819400" y="3852400"/>
            <a:ext cx="771600" cy="14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2152650" y="2376025"/>
            <a:ext cx="352200" cy="18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28"/>
          <p:cNvCxnSpPr/>
          <p:nvPr/>
        </p:nvCxnSpPr>
        <p:spPr>
          <a:xfrm flipH="1">
            <a:off x="1764375" y="2379163"/>
            <a:ext cx="361800" cy="1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2531325" y="1960988"/>
            <a:ext cx="697800" cy="51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28"/>
          <p:cNvCxnSpPr/>
          <p:nvPr/>
        </p:nvCxnSpPr>
        <p:spPr>
          <a:xfrm>
            <a:off x="2556375" y="1871500"/>
            <a:ext cx="735900" cy="15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28"/>
          <p:cNvCxnSpPr/>
          <p:nvPr/>
        </p:nvCxnSpPr>
        <p:spPr>
          <a:xfrm>
            <a:off x="4404225" y="1846800"/>
            <a:ext cx="405900" cy="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28"/>
          <p:cNvCxnSpPr/>
          <p:nvPr/>
        </p:nvCxnSpPr>
        <p:spPr>
          <a:xfrm>
            <a:off x="5994900" y="1829050"/>
            <a:ext cx="405900" cy="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28"/>
          <p:cNvCxnSpPr>
            <a:stCxn id="355" idx="2"/>
          </p:cNvCxnSpPr>
          <p:nvPr/>
        </p:nvCxnSpPr>
        <p:spPr>
          <a:xfrm>
            <a:off x="2130075" y="3494650"/>
            <a:ext cx="3300" cy="28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28"/>
          <p:cNvCxnSpPr/>
          <p:nvPr/>
        </p:nvCxnSpPr>
        <p:spPr>
          <a:xfrm>
            <a:off x="5667375" y="2804650"/>
            <a:ext cx="0" cy="54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28"/>
          <p:cNvCxnSpPr/>
          <p:nvPr/>
        </p:nvCxnSpPr>
        <p:spPr>
          <a:xfrm rot="10800000" flipH="1">
            <a:off x="4652925" y="2785675"/>
            <a:ext cx="1023900" cy="1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8"/>
          <p:cNvCxnSpPr/>
          <p:nvPr/>
        </p:nvCxnSpPr>
        <p:spPr>
          <a:xfrm rot="10800000" flipH="1">
            <a:off x="4124325" y="3691813"/>
            <a:ext cx="938400" cy="17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p28"/>
          <p:cNvCxnSpPr>
            <a:stCxn id="353" idx="2"/>
            <a:endCxn id="355" idx="0"/>
          </p:cNvCxnSpPr>
          <p:nvPr/>
        </p:nvCxnSpPr>
        <p:spPr>
          <a:xfrm flipH="1">
            <a:off x="2130075" y="3006850"/>
            <a:ext cx="498900" cy="17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28"/>
          <p:cNvCxnSpPr>
            <a:stCxn id="354" idx="2"/>
            <a:endCxn id="355" idx="0"/>
          </p:cNvCxnSpPr>
          <p:nvPr/>
        </p:nvCxnSpPr>
        <p:spPr>
          <a:xfrm>
            <a:off x="1743150" y="2969688"/>
            <a:ext cx="387000" cy="21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28"/>
          <p:cNvSpPr/>
          <p:nvPr/>
        </p:nvSpPr>
        <p:spPr>
          <a:xfrm>
            <a:off x="1609725" y="2785600"/>
            <a:ext cx="295200" cy="1809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2441475" y="2821225"/>
            <a:ext cx="361800" cy="2139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8"/>
          <p:cNvSpPr/>
          <p:nvPr/>
        </p:nvSpPr>
        <p:spPr>
          <a:xfrm>
            <a:off x="1371600" y="3679125"/>
            <a:ext cx="571500" cy="3111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8"/>
          <p:cNvSpPr/>
          <p:nvPr/>
        </p:nvSpPr>
        <p:spPr>
          <a:xfrm>
            <a:off x="5511450" y="1738100"/>
            <a:ext cx="498900" cy="2880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3" name="Google Shape;393;p28"/>
          <p:cNvCxnSpPr/>
          <p:nvPr/>
        </p:nvCxnSpPr>
        <p:spPr>
          <a:xfrm>
            <a:off x="2131950" y="1949900"/>
            <a:ext cx="3300" cy="28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193650" y="6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RMarkdown</a:t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3388445" y="3111754"/>
            <a:ext cx="1656300" cy="59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RMarkdown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29"/>
          <p:cNvCxnSpPr>
            <a:stCxn id="399" idx="0"/>
            <a:endCxn id="401" idx="2"/>
          </p:cNvCxnSpPr>
          <p:nvPr/>
        </p:nvCxnSpPr>
        <p:spPr>
          <a:xfrm rot="10800000">
            <a:off x="3056195" y="2212054"/>
            <a:ext cx="1160400" cy="8997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02" name="Google Shape;402;p29"/>
          <p:cNvSpPr/>
          <p:nvPr/>
        </p:nvSpPr>
        <p:spPr>
          <a:xfrm>
            <a:off x="3892501" y="1815666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 code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2480075" y="1815666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1696257" y="2355726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5152650" y="2247729"/>
            <a:ext cx="1337700" cy="54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other content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395536" y="1617557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symbols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1552184" y="3705876"/>
            <a:ext cx="1440300" cy="37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params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3635896" y="4443785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6664808" y="1815666"/>
            <a:ext cx="1152000" cy="39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hunks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8040025" y="3267850"/>
            <a:ext cx="1041000" cy="55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6556795" y="3264391"/>
            <a:ext cx="1368300" cy="54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behavior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29"/>
          <p:cNvCxnSpPr>
            <a:stCxn id="399" idx="0"/>
            <a:endCxn id="402" idx="2"/>
          </p:cNvCxnSpPr>
          <p:nvPr/>
        </p:nvCxnSpPr>
        <p:spPr>
          <a:xfrm rot="10800000" flipH="1">
            <a:off x="4216595" y="2212054"/>
            <a:ext cx="252000" cy="8997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2" name="Google Shape;412;p29"/>
          <p:cNvCxnSpPr>
            <a:stCxn id="399" idx="0"/>
            <a:endCxn id="403" idx="3"/>
          </p:cNvCxnSpPr>
          <p:nvPr/>
        </p:nvCxnSpPr>
        <p:spPr>
          <a:xfrm rot="10800000">
            <a:off x="2848295" y="2553754"/>
            <a:ext cx="1368300" cy="5580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3" name="Google Shape;413;p29"/>
          <p:cNvCxnSpPr>
            <a:stCxn id="399" idx="0"/>
            <a:endCxn id="404" idx="1"/>
          </p:cNvCxnSpPr>
          <p:nvPr/>
        </p:nvCxnSpPr>
        <p:spPr>
          <a:xfrm rot="10800000" flipH="1">
            <a:off x="4216595" y="2522554"/>
            <a:ext cx="936000" cy="5892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4" name="Google Shape;414;p29"/>
          <p:cNvCxnSpPr>
            <a:stCxn id="399" idx="2"/>
            <a:endCxn id="407" idx="0"/>
          </p:cNvCxnSpPr>
          <p:nvPr/>
        </p:nvCxnSpPr>
        <p:spPr>
          <a:xfrm flipH="1">
            <a:off x="4211795" y="3705754"/>
            <a:ext cx="4800" cy="7380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5" name="Google Shape;415;p29"/>
          <p:cNvCxnSpPr>
            <a:stCxn id="401" idx="0"/>
            <a:endCxn id="402" idx="0"/>
          </p:cNvCxnSpPr>
          <p:nvPr/>
        </p:nvCxnSpPr>
        <p:spPr>
          <a:xfrm rot="-5400000" flipH="1">
            <a:off x="3761975" y="1109766"/>
            <a:ext cx="600" cy="1412400"/>
          </a:xfrm>
          <a:prstGeom prst="bentConnector3">
            <a:avLst>
              <a:gd name="adj1" fmla="val -39687500"/>
            </a:avLst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6" name="Google Shape;416;p29"/>
          <p:cNvCxnSpPr>
            <a:stCxn id="402" idx="3"/>
          </p:cNvCxnSpPr>
          <p:nvPr/>
        </p:nvCxnSpPr>
        <p:spPr>
          <a:xfrm>
            <a:off x="5044501" y="2013816"/>
            <a:ext cx="1620300" cy="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7" name="Google Shape;417;p29"/>
          <p:cNvCxnSpPr>
            <a:stCxn id="408" idx="3"/>
            <a:endCxn id="409" idx="0"/>
          </p:cNvCxnSpPr>
          <p:nvPr/>
        </p:nvCxnSpPr>
        <p:spPr>
          <a:xfrm>
            <a:off x="7816808" y="2013816"/>
            <a:ext cx="743700" cy="1254000"/>
          </a:xfrm>
          <a:prstGeom prst="bentConnector2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8" name="Google Shape;418;p29"/>
          <p:cNvCxnSpPr>
            <a:endCxn id="405" idx="0"/>
          </p:cNvCxnSpPr>
          <p:nvPr/>
        </p:nvCxnSpPr>
        <p:spPr>
          <a:xfrm rot="10800000">
            <a:off x="971536" y="1617557"/>
            <a:ext cx="6269400" cy="198000"/>
          </a:xfrm>
          <a:prstGeom prst="bentConnector4">
            <a:avLst>
              <a:gd name="adj1" fmla="val -45"/>
              <a:gd name="adj2" fmla="val 549650"/>
            </a:avLst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419" name="Google Shape;419;p29"/>
          <p:cNvCxnSpPr>
            <a:stCxn id="401" idx="1"/>
            <a:endCxn id="405" idx="3"/>
          </p:cNvCxnSpPr>
          <p:nvPr/>
        </p:nvCxnSpPr>
        <p:spPr>
          <a:xfrm rot="10800000">
            <a:off x="1547675" y="1815816"/>
            <a:ext cx="932400" cy="1980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420" name="Google Shape;420;p29"/>
          <p:cNvCxnSpPr>
            <a:stCxn id="405" idx="2"/>
            <a:endCxn id="403" idx="1"/>
          </p:cNvCxnSpPr>
          <p:nvPr/>
        </p:nvCxnSpPr>
        <p:spPr>
          <a:xfrm rot="-5400000" flipH="1">
            <a:off x="1063936" y="1921457"/>
            <a:ext cx="540000" cy="724800"/>
          </a:xfrm>
          <a:prstGeom prst="bentConnector2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1" name="Google Shape;421;p29"/>
          <p:cNvCxnSpPr>
            <a:stCxn id="403" idx="2"/>
            <a:endCxn id="406" idx="0"/>
          </p:cNvCxnSpPr>
          <p:nvPr/>
        </p:nvCxnSpPr>
        <p:spPr>
          <a:xfrm>
            <a:off x="2272257" y="2752026"/>
            <a:ext cx="0" cy="9540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2" name="Google Shape;422;p29"/>
          <p:cNvCxnSpPr>
            <a:endCxn id="410" idx="0"/>
          </p:cNvCxnSpPr>
          <p:nvPr/>
        </p:nvCxnSpPr>
        <p:spPr>
          <a:xfrm>
            <a:off x="7240945" y="2211691"/>
            <a:ext cx="0" cy="1052700"/>
          </a:xfrm>
          <a:prstGeom prst="straightConnector1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23" name="Google Shape;423;p29"/>
          <p:cNvSpPr/>
          <p:nvPr/>
        </p:nvSpPr>
        <p:spPr>
          <a:xfrm>
            <a:off x="3493700" y="2571650"/>
            <a:ext cx="1337700" cy="3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can contain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5296657" y="1646679"/>
            <a:ext cx="1092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named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3265936" y="1228200"/>
            <a:ext cx="99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«in line»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6728177" y="2599638"/>
            <a:ext cx="1041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3335684" y="3855322"/>
            <a:ext cx="1702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has different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1856900" y="2895773"/>
            <a:ext cx="830700" cy="5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can have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3292261" y="364336"/>
            <a:ext cx="1740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specified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1547664" y="1538667"/>
            <a:ext cx="1348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specified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323528" y="2078071"/>
            <a:ext cx="1348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specified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8135400" y="2384075"/>
            <a:ext cx="830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have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Reports with R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800" y="1017725"/>
            <a:ext cx="66523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Tableau Dashboard Product</a:t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5409738" y="2452700"/>
            <a:ext cx="1262100" cy="73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Internal Review &amp; Design 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900" i="1">
                <a:latin typeface="Source Sans Pro"/>
                <a:ea typeface="Source Sans Pro"/>
                <a:cs typeface="Source Sans Pro"/>
                <a:sym typeface="Source Sans Pro"/>
              </a:rPr>
              <a:t>Is it ready?</a:t>
            </a:r>
            <a:endParaRPr sz="9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3182350" y="1251600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Tableau Workbook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7867800" y="1047350"/>
            <a:ext cx="8751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Clients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7241450" y="4199450"/>
            <a:ext cx="10101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Feedback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5525075" y="1093925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Tableau Server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264550" y="4365050"/>
            <a:ext cx="1418700" cy="572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ource Sans Pro"/>
                <a:ea typeface="Source Sans Pro"/>
                <a:cs typeface="Source Sans Pro"/>
                <a:sym typeface="Source Sans Pro"/>
              </a:rPr>
              <a:t>START HERE</a:t>
            </a:r>
            <a:endParaRPr sz="12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Collect relevant data sets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264550" y="1658750"/>
            <a:ext cx="14187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Database 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900" i="1">
                <a:latin typeface="Source Sans Pro"/>
                <a:ea typeface="Source Sans Pro"/>
                <a:cs typeface="Source Sans Pro"/>
                <a:sym typeface="Source Sans Pro"/>
              </a:rPr>
              <a:t>How simple is the data?</a:t>
            </a:r>
            <a:endParaRPr sz="900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2357500" y="3015450"/>
            <a:ext cx="1010100" cy="6669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 or Python</a:t>
            </a:r>
            <a:endParaRPr sz="1200"/>
          </a:p>
        </p:txBody>
      </p:sp>
      <p:sp>
        <p:nvSpPr>
          <p:cNvPr id="452" name="Google Shape;452;p31"/>
          <p:cNvSpPr/>
          <p:nvPr/>
        </p:nvSpPr>
        <p:spPr>
          <a:xfrm>
            <a:off x="2697850" y="2089400"/>
            <a:ext cx="1188600" cy="7131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Tableau Prep</a:t>
            </a:r>
            <a:endParaRPr sz="1200"/>
          </a:p>
        </p:txBody>
      </p:sp>
      <p:cxnSp>
        <p:nvCxnSpPr>
          <p:cNvPr id="453" name="Google Shape;453;p31"/>
          <p:cNvCxnSpPr>
            <a:stCxn id="449" idx="0"/>
            <a:endCxn id="450" idx="2"/>
          </p:cNvCxnSpPr>
          <p:nvPr/>
        </p:nvCxnSpPr>
        <p:spPr>
          <a:xfrm rot="10800000">
            <a:off x="973900" y="2171150"/>
            <a:ext cx="0" cy="219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31"/>
          <p:cNvSpPr txBox="1"/>
          <p:nvPr/>
        </p:nvSpPr>
        <p:spPr>
          <a:xfrm>
            <a:off x="601450" y="3465750"/>
            <a:ext cx="7449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put into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55" name="Google Shape;455;p31"/>
          <p:cNvCxnSpPr>
            <a:stCxn id="450" idx="3"/>
            <a:endCxn id="445" idx="1"/>
          </p:cNvCxnSpPr>
          <p:nvPr/>
        </p:nvCxnSpPr>
        <p:spPr>
          <a:xfrm rot="10800000" flipH="1">
            <a:off x="1683250" y="1507850"/>
            <a:ext cx="14991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31"/>
          <p:cNvCxnSpPr>
            <a:stCxn id="450" idx="3"/>
            <a:endCxn id="452" idx="2"/>
          </p:cNvCxnSpPr>
          <p:nvPr/>
        </p:nvCxnSpPr>
        <p:spPr>
          <a:xfrm>
            <a:off x="1683250" y="1914950"/>
            <a:ext cx="1014600" cy="53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31"/>
          <p:cNvCxnSpPr>
            <a:endCxn id="451" idx="1"/>
          </p:cNvCxnSpPr>
          <p:nvPr/>
        </p:nvCxnSpPr>
        <p:spPr>
          <a:xfrm>
            <a:off x="1492326" y="2199615"/>
            <a:ext cx="1013100" cy="9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31"/>
          <p:cNvCxnSpPr>
            <a:stCxn id="452" idx="0"/>
            <a:endCxn id="445" idx="2"/>
          </p:cNvCxnSpPr>
          <p:nvPr/>
        </p:nvCxnSpPr>
        <p:spPr>
          <a:xfrm rot="10800000" flipH="1">
            <a:off x="3292150" y="1763900"/>
            <a:ext cx="447000" cy="3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31"/>
          <p:cNvSpPr txBox="1"/>
          <p:nvPr/>
        </p:nvSpPr>
        <p:spPr>
          <a:xfrm>
            <a:off x="2134300" y="1603100"/>
            <a:ext cx="7224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Simple. Directly to...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31"/>
          <p:cNvSpPr txBox="1"/>
          <p:nvPr/>
        </p:nvSpPr>
        <p:spPr>
          <a:xfrm>
            <a:off x="1636025" y="2539650"/>
            <a:ext cx="7257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Needs a lot of work.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1787525" y="2077850"/>
            <a:ext cx="8751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Some transformation required.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2925475" y="1818400"/>
            <a:ext cx="11361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Then to...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3" name="Google Shape;463;p31"/>
          <p:cNvCxnSpPr>
            <a:stCxn id="445" idx="3"/>
            <a:endCxn id="448" idx="1"/>
          </p:cNvCxnSpPr>
          <p:nvPr/>
        </p:nvCxnSpPr>
        <p:spPr>
          <a:xfrm rot="10800000" flipH="1">
            <a:off x="4295650" y="1350000"/>
            <a:ext cx="1229400" cy="1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31"/>
          <p:cNvCxnSpPr>
            <a:stCxn id="465" idx="7"/>
            <a:endCxn id="446" idx="1"/>
          </p:cNvCxnSpPr>
          <p:nvPr/>
        </p:nvCxnSpPr>
        <p:spPr>
          <a:xfrm rot="10800000" flipH="1">
            <a:off x="7460498" y="1303518"/>
            <a:ext cx="407400" cy="12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31"/>
          <p:cNvCxnSpPr>
            <a:stCxn id="446" idx="2"/>
            <a:endCxn id="447" idx="0"/>
          </p:cNvCxnSpPr>
          <p:nvPr/>
        </p:nvCxnSpPr>
        <p:spPr>
          <a:xfrm flipH="1">
            <a:off x="7746450" y="1559750"/>
            <a:ext cx="558900" cy="26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31"/>
          <p:cNvCxnSpPr>
            <a:stCxn id="447" idx="1"/>
            <a:endCxn id="454" idx="3"/>
          </p:cNvCxnSpPr>
          <p:nvPr/>
        </p:nvCxnSpPr>
        <p:spPr>
          <a:xfrm rot="10800000">
            <a:off x="1346450" y="3573950"/>
            <a:ext cx="5895000" cy="8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31"/>
          <p:cNvCxnSpPr>
            <a:stCxn id="447" idx="0"/>
            <a:endCxn id="444" idx="2"/>
          </p:cNvCxnSpPr>
          <p:nvPr/>
        </p:nvCxnSpPr>
        <p:spPr>
          <a:xfrm rot="10800000">
            <a:off x="6040700" y="3188450"/>
            <a:ext cx="1705800" cy="101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9" name="Google Shape;469;p31"/>
          <p:cNvSpPr txBox="1"/>
          <p:nvPr/>
        </p:nvSpPr>
        <p:spPr>
          <a:xfrm>
            <a:off x="5968467" y="4213850"/>
            <a:ext cx="6699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Get better data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7166451" y="1761100"/>
            <a:ext cx="7449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Send final version to...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6543152" y="3586763"/>
            <a:ext cx="8751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Improve user experience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6918150" y="2441678"/>
            <a:ext cx="635400" cy="512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Yes</a:t>
            </a:r>
            <a:endParaRPr sz="1200"/>
          </a:p>
        </p:txBody>
      </p:sp>
      <p:sp>
        <p:nvSpPr>
          <p:cNvPr id="472" name="Google Shape;472;p31"/>
          <p:cNvSpPr/>
          <p:nvPr/>
        </p:nvSpPr>
        <p:spPr>
          <a:xfrm>
            <a:off x="4515188" y="2376757"/>
            <a:ext cx="585600" cy="542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</a:t>
            </a:r>
            <a:endParaRPr sz="1200"/>
          </a:p>
        </p:txBody>
      </p:sp>
      <p:cxnSp>
        <p:nvCxnSpPr>
          <p:cNvPr id="473" name="Google Shape;473;p31"/>
          <p:cNvCxnSpPr>
            <a:stCxn id="448" idx="2"/>
            <a:endCxn id="444" idx="0"/>
          </p:cNvCxnSpPr>
          <p:nvPr/>
        </p:nvCxnSpPr>
        <p:spPr>
          <a:xfrm flipH="1">
            <a:off x="6040925" y="1606325"/>
            <a:ext cx="40800" cy="8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31"/>
          <p:cNvCxnSpPr>
            <a:stCxn id="444" idx="1"/>
            <a:endCxn id="472" idx="6"/>
          </p:cNvCxnSpPr>
          <p:nvPr/>
        </p:nvCxnSpPr>
        <p:spPr>
          <a:xfrm rot="10800000">
            <a:off x="5100738" y="2648000"/>
            <a:ext cx="309000" cy="1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31"/>
          <p:cNvCxnSpPr>
            <a:stCxn id="472" idx="1"/>
          </p:cNvCxnSpPr>
          <p:nvPr/>
        </p:nvCxnSpPr>
        <p:spPr>
          <a:xfrm rot="10800000">
            <a:off x="4171047" y="1785089"/>
            <a:ext cx="429900" cy="6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1"/>
          <p:cNvCxnSpPr>
            <a:stCxn id="444" idx="3"/>
            <a:endCxn id="465" idx="2"/>
          </p:cNvCxnSpPr>
          <p:nvPr/>
        </p:nvCxnSpPr>
        <p:spPr>
          <a:xfrm rot="10800000" flipH="1">
            <a:off x="6671838" y="2697800"/>
            <a:ext cx="246300" cy="1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31"/>
          <p:cNvSpPr txBox="1"/>
          <p:nvPr/>
        </p:nvSpPr>
        <p:spPr>
          <a:xfrm>
            <a:off x="4095552" y="1955050"/>
            <a:ext cx="8751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Back to development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7635442" y="2590650"/>
            <a:ext cx="6699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Routinely ask for...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5695775" y="1894550"/>
            <a:ext cx="669900" cy="1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Share for...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1"/>
          <p:cNvCxnSpPr>
            <a:stCxn id="451" idx="6"/>
          </p:cNvCxnSpPr>
          <p:nvPr/>
        </p:nvCxnSpPr>
        <p:spPr>
          <a:xfrm rot="10800000" flipH="1">
            <a:off x="3367600" y="1760700"/>
            <a:ext cx="722400" cy="1588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1"/>
          <p:cNvSpPr txBox="1"/>
          <p:nvPr/>
        </p:nvSpPr>
        <p:spPr>
          <a:xfrm>
            <a:off x="3432859" y="2950100"/>
            <a:ext cx="8628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Finally to...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4499225" y="1327800"/>
            <a:ext cx="722400" cy="21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Publish to...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Mail Greg Wilson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greg.wilson@rstudio.com</a:t>
            </a:r>
            <a:r>
              <a:rPr lang="en" sz="1600"/>
              <a:t>) for write permission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a slide with the topic as a title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Google Slides’ drawing tools rather than pasting in an image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Put your name and contact information in the speaker notes along with any other information or explanation you want.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are redrawing or modifying a concept map someone else has created, please add yourself in the speaker notes as well.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i="1"/>
              <a:t>By contributing, you agree to make your material available under the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>
                <a:solidFill>
                  <a:schemeClr val="hlink"/>
                </a:solidFill>
                <a:hlinkClick r:id="rId4"/>
              </a:rPr>
              <a:t>Creative Commons - Attribution 4.0 International License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and to abide by the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>
                <a:solidFill>
                  <a:schemeClr val="hlink"/>
                </a:solidFill>
                <a:hlinkClick r:id="rId5"/>
              </a:rPr>
              <a:t>Contributor Covenant Version 2.0</a:t>
            </a:r>
            <a:endParaRPr sz="1600" i="1"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Analysis</a:t>
            </a:r>
            <a:endParaRPr/>
          </a:p>
        </p:txBody>
      </p:sp>
      <p:sp>
        <p:nvSpPr>
          <p:cNvPr id="488" name="Google Shape;488;p32"/>
          <p:cNvSpPr txBox="1"/>
          <p:nvPr/>
        </p:nvSpPr>
        <p:spPr>
          <a:xfrm>
            <a:off x="2486038" y="2406450"/>
            <a:ext cx="14862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Text analysis classification</a:t>
            </a:r>
            <a:endParaRPr sz="1300"/>
          </a:p>
        </p:txBody>
      </p:sp>
      <p:sp>
        <p:nvSpPr>
          <p:cNvPr id="489" name="Google Shape;489;p32"/>
          <p:cNvSpPr txBox="1"/>
          <p:nvPr/>
        </p:nvSpPr>
        <p:spPr>
          <a:xfrm>
            <a:off x="1000063" y="1442550"/>
            <a:ext cx="1133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Tokenizing</a:t>
            </a:r>
            <a:endParaRPr sz="1300"/>
          </a:p>
        </p:txBody>
      </p:sp>
      <p:sp>
        <p:nvSpPr>
          <p:cNvPr id="490" name="Google Shape;490;p32"/>
          <p:cNvSpPr txBox="1"/>
          <p:nvPr/>
        </p:nvSpPr>
        <p:spPr>
          <a:xfrm>
            <a:off x="4492888" y="1372200"/>
            <a:ext cx="1955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Remove unnecessary character</a:t>
            </a:r>
            <a:endParaRPr sz="1200"/>
          </a:p>
        </p:txBody>
      </p:sp>
      <p:sp>
        <p:nvSpPr>
          <p:cNvPr id="491" name="Google Shape;491;p32"/>
          <p:cNvSpPr txBox="1"/>
          <p:nvPr/>
        </p:nvSpPr>
        <p:spPr>
          <a:xfrm>
            <a:off x="6577263" y="1017725"/>
            <a:ext cx="2070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Punctuation</a:t>
            </a:r>
            <a:endParaRPr sz="1200"/>
          </a:p>
        </p:txBody>
      </p:sp>
      <p:sp>
        <p:nvSpPr>
          <p:cNvPr id="492" name="Google Shape;492;p32"/>
          <p:cNvSpPr txBox="1"/>
          <p:nvPr/>
        </p:nvSpPr>
        <p:spPr>
          <a:xfrm>
            <a:off x="6577263" y="1427300"/>
            <a:ext cx="2070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Remove stopwords</a:t>
            </a:r>
            <a:endParaRPr sz="1200"/>
          </a:p>
        </p:txBody>
      </p:sp>
      <p:sp>
        <p:nvSpPr>
          <p:cNvPr id="493" name="Google Shape;493;p32"/>
          <p:cNvSpPr txBox="1"/>
          <p:nvPr/>
        </p:nvSpPr>
        <p:spPr>
          <a:xfrm>
            <a:off x="6577263" y="1864475"/>
            <a:ext cx="2070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Stemming</a:t>
            </a:r>
            <a:endParaRPr sz="1200"/>
          </a:p>
        </p:txBody>
      </p:sp>
      <p:cxnSp>
        <p:nvCxnSpPr>
          <p:cNvPr id="494" name="Google Shape;494;p32"/>
          <p:cNvCxnSpPr>
            <a:stCxn id="495" idx="7"/>
            <a:endCxn id="496" idx="4"/>
          </p:cNvCxnSpPr>
          <p:nvPr/>
        </p:nvCxnSpPr>
        <p:spPr>
          <a:xfrm rot="10800000" flipH="1">
            <a:off x="3720966" y="1932274"/>
            <a:ext cx="1559100" cy="5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2"/>
          <p:cNvCxnSpPr>
            <a:stCxn id="495" idx="1"/>
            <a:endCxn id="489" idx="2"/>
          </p:cNvCxnSpPr>
          <p:nvPr/>
        </p:nvCxnSpPr>
        <p:spPr>
          <a:xfrm rot="10800000">
            <a:off x="1566709" y="1878874"/>
            <a:ext cx="1170600" cy="62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32"/>
          <p:cNvSpPr txBox="1"/>
          <p:nvPr/>
        </p:nvSpPr>
        <p:spPr>
          <a:xfrm rot="-1279289">
            <a:off x="3746249" y="2009675"/>
            <a:ext cx="1203794" cy="28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text pre-processing</a:t>
            </a:r>
            <a:endParaRPr sz="900"/>
          </a:p>
        </p:txBody>
      </p:sp>
      <p:sp>
        <p:nvSpPr>
          <p:cNvPr id="499" name="Google Shape;499;p32"/>
          <p:cNvSpPr txBox="1"/>
          <p:nvPr/>
        </p:nvSpPr>
        <p:spPr>
          <a:xfrm>
            <a:off x="2486038" y="3317550"/>
            <a:ext cx="14862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Cross-Validation Scheme</a:t>
            </a:r>
            <a:endParaRPr sz="1200"/>
          </a:p>
        </p:txBody>
      </p:sp>
      <p:sp>
        <p:nvSpPr>
          <p:cNvPr id="500" name="Google Shape;500;p32"/>
          <p:cNvSpPr txBox="1"/>
          <p:nvPr/>
        </p:nvSpPr>
        <p:spPr>
          <a:xfrm>
            <a:off x="496738" y="2786100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Determine ???</a:t>
            </a:r>
            <a:endParaRPr sz="1100"/>
          </a:p>
        </p:txBody>
      </p:sp>
      <p:cxnSp>
        <p:nvCxnSpPr>
          <p:cNvPr id="501" name="Google Shape;501;p32"/>
          <p:cNvCxnSpPr>
            <a:stCxn id="495" idx="2"/>
            <a:endCxn id="500" idx="3"/>
          </p:cNvCxnSpPr>
          <p:nvPr/>
        </p:nvCxnSpPr>
        <p:spPr>
          <a:xfrm flipH="1">
            <a:off x="1982788" y="2741838"/>
            <a:ext cx="550800" cy="22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2"/>
          <p:cNvCxnSpPr>
            <a:stCxn id="500" idx="3"/>
            <a:endCxn id="503" idx="2"/>
          </p:cNvCxnSpPr>
          <p:nvPr/>
        </p:nvCxnSpPr>
        <p:spPr>
          <a:xfrm>
            <a:off x="1982938" y="2966550"/>
            <a:ext cx="550800" cy="59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2"/>
          <p:cNvSpPr txBox="1"/>
          <p:nvPr/>
        </p:nvSpPr>
        <p:spPr>
          <a:xfrm>
            <a:off x="933313" y="4228650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505" name="Google Shape;505;p32"/>
          <p:cNvSpPr txBox="1"/>
          <p:nvPr/>
        </p:nvSpPr>
        <p:spPr>
          <a:xfrm>
            <a:off x="3657463" y="4228650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6" name="Google Shape;506;p32"/>
          <p:cNvSpPr txBox="1"/>
          <p:nvPr/>
        </p:nvSpPr>
        <p:spPr>
          <a:xfrm>
            <a:off x="5029063" y="3385725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cxnSp>
        <p:nvCxnSpPr>
          <p:cNvPr id="507" name="Google Shape;507;p32"/>
          <p:cNvCxnSpPr>
            <a:stCxn id="504" idx="0"/>
            <a:endCxn id="503" idx="3"/>
          </p:cNvCxnSpPr>
          <p:nvPr/>
        </p:nvCxnSpPr>
        <p:spPr>
          <a:xfrm rot="10800000" flipH="1">
            <a:off x="1676413" y="3803250"/>
            <a:ext cx="1060800" cy="42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32"/>
          <p:cNvSpPr txBox="1"/>
          <p:nvPr/>
        </p:nvSpPr>
        <p:spPr>
          <a:xfrm rot="-1229464">
            <a:off x="1419082" y="3733159"/>
            <a:ext cx="1486026" cy="36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fitting</a:t>
            </a:r>
            <a:endParaRPr sz="1100"/>
          </a:p>
        </p:txBody>
      </p:sp>
      <p:sp>
        <p:nvSpPr>
          <p:cNvPr id="509" name="Google Shape;509;p32"/>
          <p:cNvSpPr txBox="1"/>
          <p:nvPr/>
        </p:nvSpPr>
        <p:spPr>
          <a:xfrm rot="2231483">
            <a:off x="3231926" y="3835554"/>
            <a:ext cx="1486403" cy="36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evaluate</a:t>
            </a:r>
            <a:endParaRPr sz="1100"/>
          </a:p>
        </p:txBody>
      </p:sp>
      <p:sp>
        <p:nvSpPr>
          <p:cNvPr id="495" name="Google Shape;495;p32"/>
          <p:cNvSpPr/>
          <p:nvPr/>
        </p:nvSpPr>
        <p:spPr>
          <a:xfrm>
            <a:off x="2533588" y="2406438"/>
            <a:ext cx="1391100" cy="6708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2"/>
          <p:cNvSpPr/>
          <p:nvPr/>
        </p:nvSpPr>
        <p:spPr>
          <a:xfrm>
            <a:off x="2533588" y="3230763"/>
            <a:ext cx="1391100" cy="6708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844438" y="1434150"/>
            <a:ext cx="1203600" cy="4362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4340113" y="1355175"/>
            <a:ext cx="1879800" cy="5772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 txBox="1"/>
          <p:nvPr/>
        </p:nvSpPr>
        <p:spPr>
          <a:xfrm rot="1781718">
            <a:off x="1787177" y="2009726"/>
            <a:ext cx="1203906" cy="28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text pre-processing</a:t>
            </a:r>
            <a:endParaRPr sz="900"/>
          </a:p>
        </p:txBody>
      </p:sp>
      <p:sp>
        <p:nvSpPr>
          <p:cNvPr id="512" name="Google Shape;512;p32"/>
          <p:cNvSpPr/>
          <p:nvPr/>
        </p:nvSpPr>
        <p:spPr>
          <a:xfrm>
            <a:off x="6577263" y="1034225"/>
            <a:ext cx="1059900" cy="3609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6551513" y="1449350"/>
            <a:ext cx="1559100" cy="3609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6577263" y="1895575"/>
            <a:ext cx="876000" cy="3051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32"/>
          <p:cNvCxnSpPr>
            <a:endCxn id="496" idx="7"/>
          </p:cNvCxnSpPr>
          <p:nvPr/>
        </p:nvCxnSpPr>
        <p:spPr>
          <a:xfrm flipH="1">
            <a:off x="5944622" y="1243204"/>
            <a:ext cx="632700" cy="196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2"/>
          <p:cNvCxnSpPr>
            <a:stCxn id="496" idx="6"/>
            <a:endCxn id="496" idx="6"/>
          </p:cNvCxnSpPr>
          <p:nvPr/>
        </p:nvCxnSpPr>
        <p:spPr>
          <a:xfrm>
            <a:off x="6219913" y="1643775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2"/>
          <p:cNvCxnSpPr>
            <a:stCxn id="514" idx="2"/>
            <a:endCxn id="496" idx="5"/>
          </p:cNvCxnSpPr>
          <p:nvPr/>
        </p:nvCxnSpPr>
        <p:spPr>
          <a:xfrm rot="10800000">
            <a:off x="5944563" y="1847725"/>
            <a:ext cx="632700" cy="20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32"/>
          <p:cNvSpPr/>
          <p:nvPr/>
        </p:nvSpPr>
        <p:spPr>
          <a:xfrm>
            <a:off x="591688" y="2741850"/>
            <a:ext cx="1391100" cy="4362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32"/>
          <p:cNvCxnSpPr>
            <a:endCxn id="520" idx="1"/>
          </p:cNvCxnSpPr>
          <p:nvPr/>
        </p:nvCxnSpPr>
        <p:spPr>
          <a:xfrm>
            <a:off x="3600068" y="3877630"/>
            <a:ext cx="529500" cy="412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2"/>
          <p:cNvSpPr/>
          <p:nvPr/>
        </p:nvSpPr>
        <p:spPr>
          <a:xfrm>
            <a:off x="5029038" y="3262200"/>
            <a:ext cx="1613700" cy="6708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2" name="Google Shape;522;p32"/>
          <p:cNvCxnSpPr>
            <a:stCxn id="520" idx="7"/>
            <a:endCxn id="521" idx="3"/>
          </p:cNvCxnSpPr>
          <p:nvPr/>
        </p:nvCxnSpPr>
        <p:spPr>
          <a:xfrm rot="10800000" flipH="1">
            <a:off x="4661807" y="3834730"/>
            <a:ext cx="603600" cy="45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2"/>
          <p:cNvSpPr/>
          <p:nvPr/>
        </p:nvSpPr>
        <p:spPr>
          <a:xfrm>
            <a:off x="4019338" y="4226250"/>
            <a:ext cx="752700" cy="4362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1300063" y="4226250"/>
            <a:ext cx="752700" cy="4362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>
            <a:endCxn id="521" idx="0"/>
          </p:cNvCxnSpPr>
          <p:nvPr/>
        </p:nvCxnSpPr>
        <p:spPr>
          <a:xfrm>
            <a:off x="5648388" y="1928400"/>
            <a:ext cx="187500" cy="13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2"/>
          <p:cNvSpPr txBox="1"/>
          <p:nvPr/>
        </p:nvSpPr>
        <p:spPr>
          <a:xfrm rot="-694">
            <a:off x="5565551" y="2416791"/>
            <a:ext cx="14865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try to improve the model</a:t>
            </a:r>
            <a:endParaRPr sz="1000"/>
          </a:p>
        </p:txBody>
      </p:sp>
      <p:cxnSp>
        <p:nvCxnSpPr>
          <p:cNvPr id="526" name="Google Shape;526;p32"/>
          <p:cNvCxnSpPr>
            <a:stCxn id="496" idx="6"/>
            <a:endCxn id="513" idx="2"/>
          </p:cNvCxnSpPr>
          <p:nvPr/>
        </p:nvCxnSpPr>
        <p:spPr>
          <a:xfrm rot="10800000" flipH="1">
            <a:off x="6219913" y="1629675"/>
            <a:ext cx="331500" cy="1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id="532" name="Google Shape;5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4067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Clustering</a:t>
            </a:r>
            <a:endParaRPr/>
          </a:p>
        </p:txBody>
      </p:sp>
      <p:sp>
        <p:nvSpPr>
          <p:cNvPr id="538" name="Google Shape;538;p34"/>
          <p:cNvSpPr/>
          <p:nvPr/>
        </p:nvSpPr>
        <p:spPr>
          <a:xfrm>
            <a:off x="4820450" y="2876350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Clustering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Algorithm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9" name="Google Shape;539;p34"/>
          <p:cNvSpPr/>
          <p:nvPr/>
        </p:nvSpPr>
        <p:spPr>
          <a:xfrm>
            <a:off x="2396175" y="2876350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Set of Clusters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0" name="Google Shape;540;p34"/>
          <p:cNvCxnSpPr>
            <a:stCxn id="539" idx="3"/>
            <a:endCxn id="538" idx="1"/>
          </p:cNvCxnSpPr>
          <p:nvPr/>
        </p:nvCxnSpPr>
        <p:spPr>
          <a:xfrm>
            <a:off x="3509475" y="3132550"/>
            <a:ext cx="131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1" name="Google Shape;541;p34"/>
          <p:cNvSpPr txBox="1"/>
          <p:nvPr/>
        </p:nvSpPr>
        <p:spPr>
          <a:xfrm>
            <a:off x="3735725" y="2966950"/>
            <a:ext cx="9492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generates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Google Shape;542;p34"/>
          <p:cNvSpPr/>
          <p:nvPr/>
        </p:nvSpPr>
        <p:spPr>
          <a:xfrm>
            <a:off x="3106175" y="1737350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Evaluation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3" name="Google Shape;543;p34"/>
          <p:cNvCxnSpPr>
            <a:stCxn id="539" idx="0"/>
            <a:endCxn id="542" idx="2"/>
          </p:cNvCxnSpPr>
          <p:nvPr/>
        </p:nvCxnSpPr>
        <p:spPr>
          <a:xfrm rot="10800000" flipH="1">
            <a:off x="2952825" y="2249650"/>
            <a:ext cx="710100" cy="62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4" name="Google Shape;544;p34"/>
          <p:cNvSpPr txBox="1"/>
          <p:nvPr/>
        </p:nvSpPr>
        <p:spPr>
          <a:xfrm>
            <a:off x="2784600" y="2334000"/>
            <a:ext cx="1219800" cy="4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measures quality of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34"/>
          <p:cNvSpPr/>
          <p:nvPr/>
        </p:nvSpPr>
        <p:spPr>
          <a:xfrm>
            <a:off x="1429825" y="1405725"/>
            <a:ext cx="8751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internal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34"/>
          <p:cNvSpPr/>
          <p:nvPr/>
        </p:nvSpPr>
        <p:spPr>
          <a:xfrm>
            <a:off x="1442200" y="2159150"/>
            <a:ext cx="8751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external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34"/>
          <p:cNvSpPr txBox="1"/>
          <p:nvPr/>
        </p:nvSpPr>
        <p:spPr>
          <a:xfrm>
            <a:off x="2458200" y="1827938"/>
            <a:ext cx="4947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8" name="Google Shape;548;p34"/>
          <p:cNvCxnSpPr>
            <a:stCxn id="547" idx="3"/>
            <a:endCxn id="542" idx="1"/>
          </p:cNvCxnSpPr>
          <p:nvPr/>
        </p:nvCxnSpPr>
        <p:spPr>
          <a:xfrm>
            <a:off x="2952900" y="1993538"/>
            <a:ext cx="15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34"/>
          <p:cNvSpPr txBox="1"/>
          <p:nvPr/>
        </p:nvSpPr>
        <p:spPr>
          <a:xfrm>
            <a:off x="1702500" y="3687160"/>
            <a:ext cx="979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illustrates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0" name="Google Shape;550;p34"/>
          <p:cNvSpPr/>
          <p:nvPr/>
        </p:nvSpPr>
        <p:spPr>
          <a:xfrm>
            <a:off x="1600200" y="4209225"/>
            <a:ext cx="11844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Visualization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1" name="Google Shape;551;p34"/>
          <p:cNvSpPr/>
          <p:nvPr/>
        </p:nvSpPr>
        <p:spPr>
          <a:xfrm>
            <a:off x="250000" y="2902725"/>
            <a:ext cx="1113300" cy="49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Prototype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34"/>
          <p:cNvCxnSpPr/>
          <p:nvPr/>
        </p:nvCxnSpPr>
        <p:spPr>
          <a:xfrm>
            <a:off x="1324075" y="4191850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4"/>
          <p:cNvCxnSpPr>
            <a:stCxn id="538" idx="0"/>
            <a:endCxn id="554" idx="2"/>
          </p:cNvCxnSpPr>
          <p:nvPr/>
        </p:nvCxnSpPr>
        <p:spPr>
          <a:xfrm rot="10800000">
            <a:off x="5377100" y="2249650"/>
            <a:ext cx="0" cy="62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54" name="Google Shape;554;p34"/>
          <p:cNvSpPr/>
          <p:nvPr/>
        </p:nvSpPr>
        <p:spPr>
          <a:xfrm>
            <a:off x="4820450" y="1737350"/>
            <a:ext cx="11133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Distance Measure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4902500" y="2372800"/>
            <a:ext cx="9492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affects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6" name="Google Shape;556;p34"/>
          <p:cNvSpPr txBox="1"/>
          <p:nvPr/>
        </p:nvSpPr>
        <p:spPr>
          <a:xfrm>
            <a:off x="3792675" y="12096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Euclidean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4866925" y="12096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Manhattan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5873275" y="12096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Cosine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9" name="Google Shape;559;p34"/>
          <p:cNvCxnSpPr>
            <a:stCxn id="556" idx="2"/>
            <a:endCxn id="554" idx="0"/>
          </p:cNvCxnSpPr>
          <p:nvPr/>
        </p:nvCxnSpPr>
        <p:spPr>
          <a:xfrm>
            <a:off x="4306575" y="1540850"/>
            <a:ext cx="1070400" cy="19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4"/>
          <p:cNvCxnSpPr>
            <a:stCxn id="557" idx="2"/>
            <a:endCxn id="554" idx="0"/>
          </p:cNvCxnSpPr>
          <p:nvPr/>
        </p:nvCxnSpPr>
        <p:spPr>
          <a:xfrm flipH="1">
            <a:off x="5377225" y="1540850"/>
            <a:ext cx="3600" cy="19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4"/>
          <p:cNvCxnSpPr/>
          <p:nvPr/>
        </p:nvCxnSpPr>
        <p:spPr>
          <a:xfrm flipH="1">
            <a:off x="5377075" y="1540850"/>
            <a:ext cx="1010100" cy="19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34"/>
          <p:cNvCxnSpPr>
            <a:endCxn id="550" idx="1"/>
          </p:cNvCxnSpPr>
          <p:nvPr/>
        </p:nvCxnSpPr>
        <p:spPr>
          <a:xfrm>
            <a:off x="1368900" y="4465425"/>
            <a:ext cx="231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4"/>
          <p:cNvCxnSpPr/>
          <p:nvPr/>
        </p:nvCxnSpPr>
        <p:spPr>
          <a:xfrm rot="10800000" flipH="1">
            <a:off x="1324075" y="4465425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4"/>
          <p:cNvSpPr txBox="1"/>
          <p:nvPr/>
        </p:nvSpPr>
        <p:spPr>
          <a:xfrm>
            <a:off x="326200" y="40183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scatterplot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34"/>
          <p:cNvSpPr txBox="1"/>
          <p:nvPr/>
        </p:nvSpPr>
        <p:spPr>
          <a:xfrm>
            <a:off x="287700" y="4299825"/>
            <a:ext cx="11133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dendrogram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6" name="Google Shape;566;p34"/>
          <p:cNvSpPr txBox="1"/>
          <p:nvPr/>
        </p:nvSpPr>
        <p:spPr>
          <a:xfrm>
            <a:off x="313975" y="4576100"/>
            <a:ext cx="10101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heatmap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67" name="Google Shape;567;p34"/>
          <p:cNvGrpSpPr/>
          <p:nvPr/>
        </p:nvGrpSpPr>
        <p:grpSpPr>
          <a:xfrm rot="10800000" flipH="1">
            <a:off x="4367025" y="3399825"/>
            <a:ext cx="2020150" cy="209700"/>
            <a:chOff x="4519425" y="1146650"/>
            <a:chExt cx="2020150" cy="209700"/>
          </a:xfrm>
        </p:grpSpPr>
        <p:cxnSp>
          <p:nvCxnSpPr>
            <p:cNvPr id="568" name="Google Shape;568;p34"/>
            <p:cNvCxnSpPr/>
            <p:nvPr/>
          </p:nvCxnSpPr>
          <p:spPr>
            <a:xfrm>
              <a:off x="4519425" y="1159850"/>
              <a:ext cx="1010100" cy="19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4"/>
            <p:cNvCxnSpPr/>
            <p:nvPr/>
          </p:nvCxnSpPr>
          <p:spPr>
            <a:xfrm>
              <a:off x="5529500" y="1146650"/>
              <a:ext cx="0" cy="209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4"/>
            <p:cNvCxnSpPr/>
            <p:nvPr/>
          </p:nvCxnSpPr>
          <p:spPr>
            <a:xfrm flipH="1">
              <a:off x="5529475" y="1159850"/>
              <a:ext cx="1010100" cy="19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1" name="Google Shape;571;p34"/>
          <p:cNvSpPr txBox="1"/>
          <p:nvPr/>
        </p:nvSpPr>
        <p:spPr>
          <a:xfrm>
            <a:off x="3853125" y="3622863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K-means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Google Shape;572;p34"/>
          <p:cNvSpPr txBox="1"/>
          <p:nvPr/>
        </p:nvSpPr>
        <p:spPr>
          <a:xfrm>
            <a:off x="4735525" y="3622875"/>
            <a:ext cx="12906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Agglomerative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hierarchical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3" name="Google Shape;573;p34"/>
          <p:cNvSpPr txBox="1"/>
          <p:nvPr/>
        </p:nvSpPr>
        <p:spPr>
          <a:xfrm>
            <a:off x="5949625" y="3622875"/>
            <a:ext cx="8751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DBSCAN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Google Shape;574;p34"/>
          <p:cNvSpPr/>
          <p:nvPr/>
        </p:nvSpPr>
        <p:spPr>
          <a:xfrm>
            <a:off x="6534725" y="1733350"/>
            <a:ext cx="1418700" cy="512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Curse of Dimensionality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5" name="Google Shape;575;p34"/>
          <p:cNvCxnSpPr>
            <a:stCxn id="538" idx="3"/>
            <a:endCxn id="574" idx="1"/>
          </p:cNvCxnSpPr>
          <p:nvPr/>
        </p:nvCxnSpPr>
        <p:spPr>
          <a:xfrm rot="10800000" flipH="1">
            <a:off x="5933750" y="1989550"/>
            <a:ext cx="600900" cy="114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76" name="Google Shape;576;p34"/>
          <p:cNvSpPr txBox="1"/>
          <p:nvPr/>
        </p:nvSpPr>
        <p:spPr>
          <a:xfrm>
            <a:off x="5759600" y="2347050"/>
            <a:ext cx="9492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reduces efficacy of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6687425" y="2836725"/>
            <a:ext cx="1113300" cy="62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Feature Selection/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Reduction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8" name="Google Shape;578;p34"/>
          <p:cNvCxnSpPr>
            <a:stCxn id="574" idx="2"/>
            <a:endCxn id="577" idx="0"/>
          </p:cNvCxnSpPr>
          <p:nvPr/>
        </p:nvCxnSpPr>
        <p:spPr>
          <a:xfrm>
            <a:off x="7244075" y="2245750"/>
            <a:ext cx="0" cy="59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79" name="Google Shape;579;p34"/>
          <p:cNvSpPr txBox="1"/>
          <p:nvPr/>
        </p:nvSpPr>
        <p:spPr>
          <a:xfrm>
            <a:off x="6840275" y="2438250"/>
            <a:ext cx="8076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reduces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0" name="Google Shape;580;p34"/>
          <p:cNvCxnSpPr>
            <a:stCxn id="550" idx="3"/>
            <a:endCxn id="577" idx="2"/>
          </p:cNvCxnSpPr>
          <p:nvPr/>
        </p:nvCxnSpPr>
        <p:spPr>
          <a:xfrm rot="10800000" flipH="1">
            <a:off x="2784600" y="3463425"/>
            <a:ext cx="4459500" cy="1002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81" name="Google Shape;581;p34"/>
          <p:cNvCxnSpPr/>
          <p:nvPr/>
        </p:nvCxnSpPr>
        <p:spPr>
          <a:xfrm flipH="1">
            <a:off x="7800975" y="2858963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34"/>
          <p:cNvCxnSpPr/>
          <p:nvPr/>
        </p:nvCxnSpPr>
        <p:spPr>
          <a:xfrm rot="10800000">
            <a:off x="7800725" y="3132538"/>
            <a:ext cx="231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34"/>
          <p:cNvCxnSpPr/>
          <p:nvPr/>
        </p:nvCxnSpPr>
        <p:spPr>
          <a:xfrm rot="10800000">
            <a:off x="7800975" y="3132538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4"/>
          <p:cNvSpPr txBox="1"/>
          <p:nvPr/>
        </p:nvSpPr>
        <p:spPr>
          <a:xfrm>
            <a:off x="8032025" y="3288675"/>
            <a:ext cx="10857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Correlation-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based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Google Shape;585;p34"/>
          <p:cNvSpPr txBox="1"/>
          <p:nvPr/>
        </p:nvSpPr>
        <p:spPr>
          <a:xfrm>
            <a:off x="8032025" y="2743975"/>
            <a:ext cx="10278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PCA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6" name="Google Shape;586;p34"/>
          <p:cNvSpPr txBox="1"/>
          <p:nvPr/>
        </p:nvSpPr>
        <p:spPr>
          <a:xfrm>
            <a:off x="8032025" y="29669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t-SNE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Google Shape;587;p34"/>
          <p:cNvSpPr txBox="1"/>
          <p:nvPr/>
        </p:nvSpPr>
        <p:spPr>
          <a:xfrm>
            <a:off x="4367025" y="43053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enables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8" name="Google Shape;588;p34"/>
          <p:cNvCxnSpPr>
            <a:stCxn id="551" idx="3"/>
            <a:endCxn id="539" idx="1"/>
          </p:cNvCxnSpPr>
          <p:nvPr/>
        </p:nvCxnSpPr>
        <p:spPr>
          <a:xfrm rot="10800000" flipH="1">
            <a:off x="1363300" y="3132675"/>
            <a:ext cx="1032900" cy="1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9" name="Google Shape;589;p34"/>
          <p:cNvSpPr txBox="1"/>
          <p:nvPr/>
        </p:nvSpPr>
        <p:spPr>
          <a:xfrm>
            <a:off x="1569650" y="2988075"/>
            <a:ext cx="7449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contain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0" name="Google Shape;590;p34"/>
          <p:cNvCxnSpPr>
            <a:stCxn id="545" idx="3"/>
          </p:cNvCxnSpPr>
          <p:nvPr/>
        </p:nvCxnSpPr>
        <p:spPr>
          <a:xfrm>
            <a:off x="2304925" y="1661925"/>
            <a:ext cx="200700" cy="19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1" name="Google Shape;591;p34"/>
          <p:cNvCxnSpPr>
            <a:stCxn id="546" idx="3"/>
          </p:cNvCxnSpPr>
          <p:nvPr/>
        </p:nvCxnSpPr>
        <p:spPr>
          <a:xfrm rot="10800000" flipH="1">
            <a:off x="2317300" y="2118650"/>
            <a:ext cx="188400" cy="2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2" name="Google Shape;592;p34"/>
          <p:cNvCxnSpPr/>
          <p:nvPr/>
        </p:nvCxnSpPr>
        <p:spPr>
          <a:xfrm>
            <a:off x="1153575" y="1392850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34"/>
          <p:cNvCxnSpPr/>
          <p:nvPr/>
        </p:nvCxnSpPr>
        <p:spPr>
          <a:xfrm>
            <a:off x="1198525" y="1666425"/>
            <a:ext cx="231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4"/>
          <p:cNvCxnSpPr/>
          <p:nvPr/>
        </p:nvCxnSpPr>
        <p:spPr>
          <a:xfrm rot="10800000" flipH="1">
            <a:off x="1153575" y="1666425"/>
            <a:ext cx="2760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4"/>
          <p:cNvCxnSpPr>
            <a:stCxn id="596" idx="3"/>
            <a:endCxn id="546" idx="1"/>
          </p:cNvCxnSpPr>
          <p:nvPr/>
        </p:nvCxnSpPr>
        <p:spPr>
          <a:xfrm>
            <a:off x="1238651" y="2195113"/>
            <a:ext cx="203400" cy="22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4"/>
          <p:cNvCxnSpPr>
            <a:endCxn id="546" idx="1"/>
          </p:cNvCxnSpPr>
          <p:nvPr/>
        </p:nvCxnSpPr>
        <p:spPr>
          <a:xfrm>
            <a:off x="1180600" y="2412350"/>
            <a:ext cx="261600" cy="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4"/>
          <p:cNvCxnSpPr>
            <a:stCxn id="599" idx="3"/>
            <a:endCxn id="546" idx="1"/>
          </p:cNvCxnSpPr>
          <p:nvPr/>
        </p:nvCxnSpPr>
        <p:spPr>
          <a:xfrm rot="10800000" flipH="1">
            <a:off x="1238651" y="2415225"/>
            <a:ext cx="2034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4"/>
          <p:cNvSpPr txBox="1"/>
          <p:nvPr/>
        </p:nvSpPr>
        <p:spPr>
          <a:xfrm>
            <a:off x="210851" y="1219350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Cohesion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1" name="Google Shape;601;p34"/>
          <p:cNvSpPr txBox="1"/>
          <p:nvPr/>
        </p:nvSpPr>
        <p:spPr>
          <a:xfrm>
            <a:off x="125351" y="1498225"/>
            <a:ext cx="11133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Separation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2" name="Google Shape;602;p34"/>
          <p:cNvSpPr txBox="1"/>
          <p:nvPr/>
        </p:nvSpPr>
        <p:spPr>
          <a:xfrm>
            <a:off x="228551" y="1777100"/>
            <a:ext cx="10101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Silhouette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6" name="Google Shape;596;p34"/>
          <p:cNvSpPr txBox="1"/>
          <p:nvPr/>
        </p:nvSpPr>
        <p:spPr>
          <a:xfrm>
            <a:off x="210851" y="2029513"/>
            <a:ext cx="10278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Jaccard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9" name="Google Shape;599;p34"/>
          <p:cNvSpPr txBox="1"/>
          <p:nvPr/>
        </p:nvSpPr>
        <p:spPr>
          <a:xfrm>
            <a:off x="168251" y="2503125"/>
            <a:ext cx="1070400" cy="3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F1 Measure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3" name="Google Shape;603;p34"/>
          <p:cNvSpPr txBox="1"/>
          <p:nvPr/>
        </p:nvSpPr>
        <p:spPr>
          <a:xfrm>
            <a:off x="125351" y="2295119"/>
            <a:ext cx="11133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Purity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4" name="Google Shape;604;p34"/>
          <p:cNvCxnSpPr>
            <a:stCxn id="549" idx="2"/>
            <a:endCxn id="550" idx="0"/>
          </p:cNvCxnSpPr>
          <p:nvPr/>
        </p:nvCxnSpPr>
        <p:spPr>
          <a:xfrm>
            <a:off x="2192400" y="4018360"/>
            <a:ext cx="0" cy="19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4"/>
          <p:cNvCxnSpPr>
            <a:stCxn id="551" idx="2"/>
            <a:endCxn id="549" idx="1"/>
          </p:cNvCxnSpPr>
          <p:nvPr/>
        </p:nvCxnSpPr>
        <p:spPr>
          <a:xfrm>
            <a:off x="806650" y="3397425"/>
            <a:ext cx="895800" cy="45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06" name="Google Shape;606;p34"/>
          <p:cNvCxnSpPr>
            <a:stCxn id="539" idx="2"/>
            <a:endCxn id="549" idx="3"/>
          </p:cNvCxnSpPr>
          <p:nvPr/>
        </p:nvCxnSpPr>
        <p:spPr>
          <a:xfrm flipH="1">
            <a:off x="2682225" y="3388750"/>
            <a:ext cx="270600" cy="46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Clustering</a:t>
            </a:r>
            <a:endParaRPr/>
          </a:p>
        </p:txBody>
      </p:sp>
      <p:pic>
        <p:nvPicPr>
          <p:cNvPr id="612" name="Google Shape;6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8011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</a:t>
            </a:r>
            <a:endParaRPr/>
          </a:p>
        </p:txBody>
      </p:sp>
      <p:pic>
        <p:nvPicPr>
          <p:cNvPr id="618" name="Google Shape;618;p36" descr="A concept map whose central node is labeled &quot;Linear Model&quot;, with the word &quot;line&quot; in linear emphasized. This node connects to others with labels like &quot;What makes a line?&quot; and &quot;purpose&quot;. Overall, the concept map shows how to interpret the intercept and slope of a simple linear model." title="A complex concept ma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00" y="1218050"/>
            <a:ext cx="6743474" cy="3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pic>
        <p:nvPicPr>
          <p:cNvPr id="624" name="Google Shape;6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6785" y="535741"/>
            <a:ext cx="3820975" cy="508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/>
          <p:nvPr/>
        </p:nvSpPr>
        <p:spPr>
          <a:xfrm>
            <a:off x="4092650" y="2487538"/>
            <a:ext cx="1656000" cy="4386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631" name="Google Shape;631;p38"/>
          <p:cNvPicPr preferRelativeResize="0"/>
          <p:nvPr/>
        </p:nvPicPr>
        <p:blipFill rotWithShape="1">
          <a:blip r:embed="rId3">
            <a:alphaModFix/>
          </a:blip>
          <a:srcRect l="9616" r="9777"/>
          <a:stretch/>
        </p:blipFill>
        <p:spPr>
          <a:xfrm>
            <a:off x="7015207" y="200714"/>
            <a:ext cx="1957875" cy="136621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8"/>
          <p:cNvSpPr txBox="1"/>
          <p:nvPr/>
        </p:nvSpPr>
        <p:spPr>
          <a:xfrm>
            <a:off x="4218800" y="2487550"/>
            <a:ext cx="2204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633" name="Google Shape;633;p38"/>
          <p:cNvSpPr txBox="1"/>
          <p:nvPr/>
        </p:nvSpPr>
        <p:spPr>
          <a:xfrm>
            <a:off x="4076200" y="1288775"/>
            <a:ext cx="1184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</a:t>
            </a:r>
            <a:endParaRPr/>
          </a:p>
        </p:txBody>
      </p:sp>
      <p:sp>
        <p:nvSpPr>
          <p:cNvPr id="634" name="Google Shape;634;p38"/>
          <p:cNvSpPr txBox="1"/>
          <p:nvPr/>
        </p:nvSpPr>
        <p:spPr>
          <a:xfrm>
            <a:off x="6027150" y="1704375"/>
            <a:ext cx="1184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635" name="Google Shape;635;p38"/>
          <p:cNvSpPr txBox="1"/>
          <p:nvPr/>
        </p:nvSpPr>
        <p:spPr>
          <a:xfrm>
            <a:off x="6969175" y="2571738"/>
            <a:ext cx="1184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algorithm</a:t>
            </a:r>
            <a:endParaRPr/>
          </a:p>
        </p:txBody>
      </p:sp>
      <p:sp>
        <p:nvSpPr>
          <p:cNvPr id="636" name="Google Shape;636;p38"/>
          <p:cNvSpPr txBox="1"/>
          <p:nvPr/>
        </p:nvSpPr>
        <p:spPr>
          <a:xfrm>
            <a:off x="4481975" y="3393150"/>
            <a:ext cx="778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cxnSp>
        <p:nvCxnSpPr>
          <p:cNvPr id="637" name="Google Shape;637;p38"/>
          <p:cNvCxnSpPr>
            <a:stCxn id="629" idx="4"/>
            <a:endCxn id="638" idx="0"/>
          </p:cNvCxnSpPr>
          <p:nvPr/>
        </p:nvCxnSpPr>
        <p:spPr>
          <a:xfrm>
            <a:off x="4920650" y="2926138"/>
            <a:ext cx="0" cy="5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8"/>
          <p:cNvSpPr/>
          <p:nvPr/>
        </p:nvSpPr>
        <p:spPr>
          <a:xfrm>
            <a:off x="4328450" y="3428300"/>
            <a:ext cx="1184400" cy="34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8"/>
          <p:cNvSpPr/>
          <p:nvPr/>
        </p:nvSpPr>
        <p:spPr>
          <a:xfrm>
            <a:off x="4218800" y="4172925"/>
            <a:ext cx="1403700" cy="481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cxnSp>
        <p:nvCxnSpPr>
          <p:cNvPr id="640" name="Google Shape;640;p38"/>
          <p:cNvCxnSpPr>
            <a:stCxn id="638" idx="4"/>
            <a:endCxn id="639" idx="0"/>
          </p:cNvCxnSpPr>
          <p:nvPr/>
        </p:nvCxnSpPr>
        <p:spPr>
          <a:xfrm>
            <a:off x="4920650" y="3777200"/>
            <a:ext cx="0" cy="3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1" name="Google Shape;641;p38"/>
          <p:cNvSpPr/>
          <p:nvPr/>
        </p:nvSpPr>
        <p:spPr>
          <a:xfrm>
            <a:off x="3966525" y="1229975"/>
            <a:ext cx="1359900" cy="7167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8"/>
          <p:cNvSpPr/>
          <p:nvPr/>
        </p:nvSpPr>
        <p:spPr>
          <a:xfrm>
            <a:off x="5939400" y="1704375"/>
            <a:ext cx="1075800" cy="6216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8"/>
          <p:cNvSpPr/>
          <p:nvPr/>
        </p:nvSpPr>
        <p:spPr>
          <a:xfrm>
            <a:off x="6969175" y="2487550"/>
            <a:ext cx="1274400" cy="6216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8"/>
          <p:cNvSpPr/>
          <p:nvPr/>
        </p:nvSpPr>
        <p:spPr>
          <a:xfrm>
            <a:off x="1929000" y="1871325"/>
            <a:ext cx="1184400" cy="5727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8"/>
          <p:cNvSpPr txBox="1"/>
          <p:nvPr/>
        </p:nvSpPr>
        <p:spPr>
          <a:xfrm>
            <a:off x="2104600" y="1826150"/>
            <a:ext cx="1184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646" name="Google Shape;646;p38"/>
          <p:cNvSpPr/>
          <p:nvPr/>
        </p:nvSpPr>
        <p:spPr>
          <a:xfrm>
            <a:off x="973750" y="1080175"/>
            <a:ext cx="778500" cy="8664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8"/>
          <p:cNvSpPr txBox="1"/>
          <p:nvPr/>
        </p:nvSpPr>
        <p:spPr>
          <a:xfrm>
            <a:off x="1028050" y="1133725"/>
            <a:ext cx="7785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RMSE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MSE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... </a:t>
            </a:r>
            <a:endParaRPr sz="1200"/>
          </a:p>
        </p:txBody>
      </p:sp>
      <p:sp>
        <p:nvSpPr>
          <p:cNvPr id="648" name="Google Shape;648;p38"/>
          <p:cNvSpPr txBox="1"/>
          <p:nvPr/>
        </p:nvSpPr>
        <p:spPr>
          <a:xfrm>
            <a:off x="973750" y="2845400"/>
            <a:ext cx="1551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True &amp; Predicted</a:t>
            </a:r>
            <a:endParaRPr/>
          </a:p>
        </p:txBody>
      </p:sp>
      <p:sp>
        <p:nvSpPr>
          <p:cNvPr id="649" name="Google Shape;649;p38"/>
          <p:cNvSpPr/>
          <p:nvPr/>
        </p:nvSpPr>
        <p:spPr>
          <a:xfrm>
            <a:off x="864050" y="2778350"/>
            <a:ext cx="1745100" cy="5727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8"/>
          <p:cNvSpPr txBox="1"/>
          <p:nvPr/>
        </p:nvSpPr>
        <p:spPr>
          <a:xfrm>
            <a:off x="3122450" y="2660550"/>
            <a:ext cx="456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i/p</a:t>
            </a:r>
            <a:endParaRPr/>
          </a:p>
        </p:txBody>
      </p:sp>
      <p:sp>
        <p:nvSpPr>
          <p:cNvPr id="651" name="Google Shape;651;p38"/>
          <p:cNvSpPr txBox="1"/>
          <p:nvPr/>
        </p:nvSpPr>
        <p:spPr>
          <a:xfrm rot="-2429943">
            <a:off x="2705556" y="3428364"/>
            <a:ext cx="1075857" cy="34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Internal weights</a:t>
            </a:r>
            <a:endParaRPr/>
          </a:p>
        </p:txBody>
      </p:sp>
      <p:sp>
        <p:nvSpPr>
          <p:cNvPr id="652" name="Google Shape;652;p38"/>
          <p:cNvSpPr txBox="1"/>
          <p:nvPr/>
        </p:nvSpPr>
        <p:spPr>
          <a:xfrm>
            <a:off x="3333475" y="4252350"/>
            <a:ext cx="71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i/p</a:t>
            </a:r>
            <a:endParaRPr/>
          </a:p>
        </p:txBody>
      </p:sp>
      <p:sp>
        <p:nvSpPr>
          <p:cNvPr id="653" name="Google Shape;653;p38"/>
          <p:cNvSpPr txBox="1"/>
          <p:nvPr/>
        </p:nvSpPr>
        <p:spPr>
          <a:xfrm>
            <a:off x="3333475" y="4652275"/>
            <a:ext cx="71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o/p</a:t>
            </a: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3080650" y="2659650"/>
            <a:ext cx="456900" cy="395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 rot="-2179394">
            <a:off x="2677499" y="3557457"/>
            <a:ext cx="1131952" cy="54680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3311525" y="4305600"/>
            <a:ext cx="358200" cy="34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87725" y="4686600"/>
            <a:ext cx="358200" cy="34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8" name="Google Shape;658;p38"/>
          <p:cNvCxnSpPr>
            <a:stCxn id="654" idx="6"/>
            <a:endCxn id="629" idx="2"/>
          </p:cNvCxnSpPr>
          <p:nvPr/>
        </p:nvCxnSpPr>
        <p:spPr>
          <a:xfrm rot="10800000" flipH="1">
            <a:off x="3537550" y="2706900"/>
            <a:ext cx="555000" cy="1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38"/>
          <p:cNvCxnSpPr>
            <a:stCxn id="655" idx="6"/>
            <a:endCxn id="629" idx="3"/>
          </p:cNvCxnSpPr>
          <p:nvPr/>
        </p:nvCxnSpPr>
        <p:spPr>
          <a:xfrm rot="10800000" flipH="1">
            <a:off x="3699475" y="2862010"/>
            <a:ext cx="6357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38"/>
          <p:cNvCxnSpPr>
            <a:stCxn id="656" idx="1"/>
            <a:endCxn id="655" idx="3"/>
          </p:cNvCxnSpPr>
          <p:nvPr/>
        </p:nvCxnSpPr>
        <p:spPr>
          <a:xfrm rot="10800000">
            <a:off x="3035482" y="4223795"/>
            <a:ext cx="328500" cy="1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38"/>
          <p:cNvCxnSpPr>
            <a:stCxn id="639" idx="2"/>
            <a:endCxn id="656" idx="6"/>
          </p:cNvCxnSpPr>
          <p:nvPr/>
        </p:nvCxnSpPr>
        <p:spPr>
          <a:xfrm flipH="1">
            <a:off x="3669800" y="4413675"/>
            <a:ext cx="549000" cy="6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8"/>
          <p:cNvCxnSpPr>
            <a:stCxn id="639" idx="2"/>
            <a:endCxn id="657" idx="6"/>
          </p:cNvCxnSpPr>
          <p:nvPr/>
        </p:nvCxnSpPr>
        <p:spPr>
          <a:xfrm flipH="1">
            <a:off x="3746000" y="4413675"/>
            <a:ext cx="472800" cy="4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8"/>
          <p:cNvCxnSpPr>
            <a:stCxn id="644" idx="4"/>
            <a:endCxn id="649" idx="7"/>
          </p:cNvCxnSpPr>
          <p:nvPr/>
        </p:nvCxnSpPr>
        <p:spPr>
          <a:xfrm flipH="1">
            <a:off x="2353500" y="2444025"/>
            <a:ext cx="167700" cy="4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38"/>
          <p:cNvCxnSpPr>
            <a:stCxn id="647" idx="3"/>
          </p:cNvCxnSpPr>
          <p:nvPr/>
        </p:nvCxnSpPr>
        <p:spPr>
          <a:xfrm>
            <a:off x="1806550" y="1566925"/>
            <a:ext cx="660000" cy="30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38"/>
          <p:cNvCxnSpPr>
            <a:stCxn id="641" idx="4"/>
            <a:endCxn id="629" idx="0"/>
          </p:cNvCxnSpPr>
          <p:nvPr/>
        </p:nvCxnSpPr>
        <p:spPr>
          <a:xfrm>
            <a:off x="4646475" y="1946675"/>
            <a:ext cx="274200" cy="5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38"/>
          <p:cNvCxnSpPr/>
          <p:nvPr/>
        </p:nvCxnSpPr>
        <p:spPr>
          <a:xfrm>
            <a:off x="3113566" y="2210069"/>
            <a:ext cx="1586700" cy="2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38"/>
          <p:cNvCxnSpPr>
            <a:endCxn id="643" idx="2"/>
          </p:cNvCxnSpPr>
          <p:nvPr/>
        </p:nvCxnSpPr>
        <p:spPr>
          <a:xfrm>
            <a:off x="4568575" y="2429350"/>
            <a:ext cx="2400600" cy="3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38"/>
          <p:cNvCxnSpPr>
            <a:stCxn id="642" idx="5"/>
            <a:endCxn id="643" idx="0"/>
          </p:cNvCxnSpPr>
          <p:nvPr/>
        </p:nvCxnSpPr>
        <p:spPr>
          <a:xfrm>
            <a:off x="6857653" y="2234944"/>
            <a:ext cx="748800" cy="2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38"/>
          <p:cNvCxnSpPr>
            <a:stCxn id="629" idx="7"/>
            <a:endCxn id="642" idx="3"/>
          </p:cNvCxnSpPr>
          <p:nvPr/>
        </p:nvCxnSpPr>
        <p:spPr>
          <a:xfrm rot="10800000" flipH="1">
            <a:off x="5506134" y="2234969"/>
            <a:ext cx="590700" cy="3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8"/>
          <p:cNvSpPr txBox="1"/>
          <p:nvPr/>
        </p:nvSpPr>
        <p:spPr>
          <a:xfrm>
            <a:off x="1980775" y="1420075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like</a:t>
            </a:r>
            <a:endParaRPr sz="1200"/>
          </a:p>
        </p:txBody>
      </p:sp>
      <p:sp>
        <p:nvSpPr>
          <p:cNvPr id="671" name="Google Shape;671;p38"/>
          <p:cNvSpPr txBox="1"/>
          <p:nvPr/>
        </p:nvSpPr>
        <p:spPr>
          <a:xfrm rot="529183">
            <a:off x="3370927" y="1989322"/>
            <a:ext cx="888304" cy="30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minimizes</a:t>
            </a:r>
            <a:endParaRPr sz="1200"/>
          </a:p>
        </p:txBody>
      </p:sp>
      <p:sp>
        <p:nvSpPr>
          <p:cNvPr id="672" name="Google Shape;672;p38"/>
          <p:cNvSpPr txBox="1"/>
          <p:nvPr/>
        </p:nvSpPr>
        <p:spPr>
          <a:xfrm rot="-1622">
            <a:off x="1922399" y="2461556"/>
            <a:ext cx="635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Fn of</a:t>
            </a:r>
            <a:endParaRPr sz="1200"/>
          </a:p>
        </p:txBody>
      </p:sp>
      <p:sp>
        <p:nvSpPr>
          <p:cNvPr id="673" name="Google Shape;673;p38"/>
          <p:cNvSpPr txBox="1"/>
          <p:nvPr/>
        </p:nvSpPr>
        <p:spPr>
          <a:xfrm rot="-911038">
            <a:off x="3652166" y="2459526"/>
            <a:ext cx="635692" cy="30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</a:t>
            </a:r>
            <a:endParaRPr sz="1200"/>
          </a:p>
        </p:txBody>
      </p:sp>
      <p:sp>
        <p:nvSpPr>
          <p:cNvPr id="674" name="Google Shape;674;p38"/>
          <p:cNvSpPr txBox="1"/>
          <p:nvPr/>
        </p:nvSpPr>
        <p:spPr>
          <a:xfrm rot="-2380649">
            <a:off x="3576053" y="2916719"/>
            <a:ext cx="635743" cy="30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</a:t>
            </a:r>
            <a:endParaRPr sz="1200"/>
          </a:p>
        </p:txBody>
      </p:sp>
      <p:sp>
        <p:nvSpPr>
          <p:cNvPr id="675" name="Google Shape;675;p38"/>
          <p:cNvSpPr txBox="1"/>
          <p:nvPr/>
        </p:nvSpPr>
        <p:spPr>
          <a:xfrm>
            <a:off x="4876375" y="3020275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Consist of</a:t>
            </a:r>
            <a:endParaRPr sz="1200"/>
          </a:p>
        </p:txBody>
      </p:sp>
      <p:sp>
        <p:nvSpPr>
          <p:cNvPr id="676" name="Google Shape;676;p38"/>
          <p:cNvSpPr txBox="1"/>
          <p:nvPr/>
        </p:nvSpPr>
        <p:spPr>
          <a:xfrm>
            <a:off x="4876375" y="3782275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are</a:t>
            </a:r>
            <a:endParaRPr sz="1200"/>
          </a:p>
        </p:txBody>
      </p:sp>
      <p:sp>
        <p:nvSpPr>
          <p:cNvPr id="677" name="Google Shape;677;p38"/>
          <p:cNvSpPr txBox="1"/>
          <p:nvPr/>
        </p:nvSpPr>
        <p:spPr>
          <a:xfrm rot="-254484">
            <a:off x="3698216" y="4151577"/>
            <a:ext cx="888333" cy="3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</a:t>
            </a:r>
            <a:endParaRPr sz="1200"/>
          </a:p>
        </p:txBody>
      </p:sp>
      <p:sp>
        <p:nvSpPr>
          <p:cNvPr id="678" name="Google Shape;678;p38"/>
          <p:cNvSpPr txBox="1"/>
          <p:nvPr/>
        </p:nvSpPr>
        <p:spPr>
          <a:xfrm rot="1161">
            <a:off x="3871366" y="4574762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</a:t>
            </a:r>
            <a:endParaRPr sz="1200"/>
          </a:p>
        </p:txBody>
      </p:sp>
      <p:sp>
        <p:nvSpPr>
          <p:cNvPr id="679" name="Google Shape;679;p38"/>
          <p:cNvSpPr txBox="1"/>
          <p:nvPr/>
        </p:nvSpPr>
        <p:spPr>
          <a:xfrm rot="1161">
            <a:off x="6101391" y="2920287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</a:t>
            </a:r>
            <a:endParaRPr sz="1200"/>
          </a:p>
        </p:txBody>
      </p:sp>
      <p:sp>
        <p:nvSpPr>
          <p:cNvPr id="680" name="Google Shape;680;p38"/>
          <p:cNvSpPr/>
          <p:nvPr/>
        </p:nvSpPr>
        <p:spPr>
          <a:xfrm>
            <a:off x="6562325" y="3286725"/>
            <a:ext cx="549000" cy="4182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8"/>
          <p:cNvSpPr txBox="1"/>
          <p:nvPr/>
        </p:nvSpPr>
        <p:spPr>
          <a:xfrm>
            <a:off x="6568125" y="3284750"/>
            <a:ext cx="635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o/p</a:t>
            </a:r>
            <a:endParaRPr/>
          </a:p>
        </p:txBody>
      </p:sp>
      <p:cxnSp>
        <p:nvCxnSpPr>
          <p:cNvPr id="682" name="Google Shape;682;p38"/>
          <p:cNvCxnSpPr>
            <a:stCxn id="629" idx="5"/>
            <a:endCxn id="681" idx="1"/>
          </p:cNvCxnSpPr>
          <p:nvPr/>
        </p:nvCxnSpPr>
        <p:spPr>
          <a:xfrm>
            <a:off x="5506134" y="2861906"/>
            <a:ext cx="106200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38"/>
          <p:cNvSpPr txBox="1"/>
          <p:nvPr/>
        </p:nvSpPr>
        <p:spPr>
          <a:xfrm>
            <a:off x="7015200" y="2000725"/>
            <a:ext cx="888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</a:t>
            </a:r>
            <a:endParaRPr sz="1200"/>
          </a:p>
        </p:txBody>
      </p:sp>
      <p:sp>
        <p:nvSpPr>
          <p:cNvPr id="684" name="Google Shape;684;p38"/>
          <p:cNvSpPr txBox="1"/>
          <p:nvPr/>
        </p:nvSpPr>
        <p:spPr>
          <a:xfrm rot="-1738314">
            <a:off x="5357299" y="2034050"/>
            <a:ext cx="888145" cy="30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uses</a:t>
            </a:r>
            <a:endParaRPr sz="1200"/>
          </a:p>
        </p:txBody>
      </p:sp>
      <p:sp>
        <p:nvSpPr>
          <p:cNvPr id="685" name="Google Shape;685;p38"/>
          <p:cNvSpPr txBox="1"/>
          <p:nvPr/>
        </p:nvSpPr>
        <p:spPr>
          <a:xfrm rot="3735461">
            <a:off x="4597939" y="2219203"/>
            <a:ext cx="888085" cy="30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solves</a:t>
            </a:r>
            <a:endParaRPr sz="1200"/>
          </a:p>
        </p:txBody>
      </p:sp>
      <p:sp>
        <p:nvSpPr>
          <p:cNvPr id="686" name="Google Shape;686;p38"/>
          <p:cNvSpPr txBox="1"/>
          <p:nvPr/>
        </p:nvSpPr>
        <p:spPr>
          <a:xfrm>
            <a:off x="-2000750" y="1053388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 txBox="1"/>
          <p:nvPr/>
        </p:nvSpPr>
        <p:spPr>
          <a:xfrm>
            <a:off x="2609150" y="4268775"/>
            <a:ext cx="10758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multiplies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693" name="Google Shape;693;p39"/>
          <p:cNvPicPr preferRelativeResize="0"/>
          <p:nvPr/>
        </p:nvPicPr>
        <p:blipFill rotWithShape="1">
          <a:blip r:embed="rId3">
            <a:alphaModFix/>
          </a:blip>
          <a:srcRect t="-2073" b="11123"/>
          <a:stretch/>
        </p:blipFill>
        <p:spPr>
          <a:xfrm>
            <a:off x="152400" y="1170125"/>
            <a:ext cx="24181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Odds</a:t>
            </a:r>
            <a:endParaRPr/>
          </a:p>
        </p:txBody>
      </p:sp>
      <p:pic>
        <p:nvPicPr>
          <p:cNvPr id="699" name="Google Shape;6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7938" y="534587"/>
            <a:ext cx="3820976" cy="50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Identifiability Assumptions for Causal Inference</a:t>
            </a:r>
            <a:endParaRPr/>
          </a:p>
        </p:txBody>
      </p:sp>
      <p:sp>
        <p:nvSpPr>
          <p:cNvPr id="705" name="Google Shape;705;p41"/>
          <p:cNvSpPr txBox="1"/>
          <p:nvPr/>
        </p:nvSpPr>
        <p:spPr>
          <a:xfrm>
            <a:off x="1392200" y="1305725"/>
            <a:ext cx="14127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exchangeability</a:t>
            </a:r>
            <a:endParaRPr/>
          </a:p>
        </p:txBody>
      </p:sp>
      <p:sp>
        <p:nvSpPr>
          <p:cNvPr id="706" name="Google Shape;706;p41"/>
          <p:cNvSpPr txBox="1"/>
          <p:nvPr/>
        </p:nvSpPr>
        <p:spPr>
          <a:xfrm>
            <a:off x="1392200" y="2412900"/>
            <a:ext cx="14127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confounders</a:t>
            </a:r>
            <a:endParaRPr/>
          </a:p>
        </p:txBody>
      </p:sp>
      <p:sp>
        <p:nvSpPr>
          <p:cNvPr id="707" name="Google Shape;707;p41"/>
          <p:cNvSpPr txBox="1"/>
          <p:nvPr/>
        </p:nvSpPr>
        <p:spPr>
          <a:xfrm>
            <a:off x="1354400" y="3231800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other</a:t>
            </a:r>
            <a:r>
              <a:rPr lang="en"/>
              <a:t> variables</a:t>
            </a:r>
            <a:endParaRPr/>
          </a:p>
        </p:txBody>
      </p:sp>
      <p:sp>
        <p:nvSpPr>
          <p:cNvPr id="708" name="Google Shape;708;p41"/>
          <p:cNvSpPr txBox="1"/>
          <p:nvPr/>
        </p:nvSpPr>
        <p:spPr>
          <a:xfrm>
            <a:off x="3804975" y="1478925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</a:t>
            </a:r>
            <a:endParaRPr/>
          </a:p>
        </p:txBody>
      </p:sp>
      <p:sp>
        <p:nvSpPr>
          <p:cNvPr id="709" name="Google Shape;709;p41"/>
          <p:cNvSpPr txBox="1"/>
          <p:nvPr/>
        </p:nvSpPr>
        <p:spPr>
          <a:xfrm>
            <a:off x="3645925" y="2810925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710" name="Google Shape;710;p41"/>
          <p:cNvSpPr txBox="1"/>
          <p:nvPr/>
        </p:nvSpPr>
        <p:spPr>
          <a:xfrm>
            <a:off x="6301300" y="2569150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711" name="Google Shape;711;p41"/>
          <p:cNvSpPr txBox="1"/>
          <p:nvPr/>
        </p:nvSpPr>
        <p:spPr>
          <a:xfrm>
            <a:off x="4504500" y="3615225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prob&gt;0</a:t>
            </a:r>
            <a:endParaRPr/>
          </a:p>
        </p:txBody>
      </p:sp>
      <p:sp>
        <p:nvSpPr>
          <p:cNvPr id="712" name="Google Shape;712;p41"/>
          <p:cNvSpPr txBox="1"/>
          <p:nvPr/>
        </p:nvSpPr>
        <p:spPr>
          <a:xfrm>
            <a:off x="2625400" y="4361925"/>
            <a:ext cx="1488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positivity</a:t>
            </a:r>
            <a:endParaRPr/>
          </a:p>
        </p:txBody>
      </p:sp>
      <p:sp>
        <p:nvSpPr>
          <p:cNvPr id="713" name="Google Shape;713;p41"/>
          <p:cNvSpPr txBox="1"/>
          <p:nvPr/>
        </p:nvSpPr>
        <p:spPr>
          <a:xfrm rot="1480631">
            <a:off x="5717689" y="1913549"/>
            <a:ext cx="1335792" cy="2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well measured?</a:t>
            </a:r>
            <a:endParaRPr sz="1100"/>
          </a:p>
        </p:txBody>
      </p:sp>
      <p:sp>
        <p:nvSpPr>
          <p:cNvPr id="714" name="Google Shape;714;p41"/>
          <p:cNvSpPr txBox="1"/>
          <p:nvPr/>
        </p:nvSpPr>
        <p:spPr>
          <a:xfrm rot="2290171">
            <a:off x="5030881" y="2253117"/>
            <a:ext cx="1335944" cy="27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well defined?</a:t>
            </a:r>
            <a:endParaRPr sz="1100"/>
          </a:p>
        </p:txBody>
      </p:sp>
      <p:sp>
        <p:nvSpPr>
          <p:cNvPr id="715" name="Google Shape;715;p41"/>
          <p:cNvSpPr txBox="1"/>
          <p:nvPr/>
        </p:nvSpPr>
        <p:spPr>
          <a:xfrm>
            <a:off x="2004250" y="1869813"/>
            <a:ext cx="13359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measured</a:t>
            </a:r>
            <a:endParaRPr sz="1100"/>
          </a:p>
        </p:txBody>
      </p:sp>
      <p:sp>
        <p:nvSpPr>
          <p:cNvPr id="716" name="Google Shape;716;p41"/>
          <p:cNvSpPr txBox="1"/>
          <p:nvPr/>
        </p:nvSpPr>
        <p:spPr>
          <a:xfrm>
            <a:off x="2107100" y="2879950"/>
            <a:ext cx="6978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are</a:t>
            </a:r>
            <a:endParaRPr sz="1100"/>
          </a:p>
        </p:txBody>
      </p:sp>
      <p:sp>
        <p:nvSpPr>
          <p:cNvPr id="717" name="Google Shape;717;p41"/>
          <p:cNvSpPr txBox="1"/>
          <p:nvPr/>
        </p:nvSpPr>
        <p:spPr>
          <a:xfrm rot="-1647817">
            <a:off x="2731611" y="3276563"/>
            <a:ext cx="958184" cy="27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associations</a:t>
            </a:r>
            <a:endParaRPr sz="1100"/>
          </a:p>
        </p:txBody>
      </p:sp>
      <p:sp>
        <p:nvSpPr>
          <p:cNvPr id="718" name="Google Shape;718;p41"/>
          <p:cNvSpPr txBox="1"/>
          <p:nvPr/>
        </p:nvSpPr>
        <p:spPr>
          <a:xfrm>
            <a:off x="4241900" y="4186375"/>
            <a:ext cx="11349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if categories </a:t>
            </a:r>
            <a:br>
              <a:rPr lang="en" sz="1100"/>
            </a:br>
            <a:r>
              <a:rPr lang="en" sz="1100"/>
              <a:t>are combined</a:t>
            </a:r>
            <a:endParaRPr sz="1100"/>
          </a:p>
        </p:txBody>
      </p:sp>
      <p:sp>
        <p:nvSpPr>
          <p:cNvPr id="719" name="Google Shape;719;p41"/>
          <p:cNvSpPr txBox="1"/>
          <p:nvPr/>
        </p:nvSpPr>
        <p:spPr>
          <a:xfrm rot="-3445794">
            <a:off x="2881241" y="2306216"/>
            <a:ext cx="813068" cy="27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share</a:t>
            </a:r>
            <a:endParaRPr sz="1100"/>
          </a:p>
        </p:txBody>
      </p:sp>
      <p:sp>
        <p:nvSpPr>
          <p:cNvPr id="720" name="Google Shape;720;p41"/>
          <p:cNvSpPr/>
          <p:nvPr/>
        </p:nvSpPr>
        <p:spPr>
          <a:xfrm>
            <a:off x="1392200" y="1305725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1"/>
          <p:cNvSpPr/>
          <p:nvPr/>
        </p:nvSpPr>
        <p:spPr>
          <a:xfrm>
            <a:off x="3842775" y="1478925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6339100" y="2569150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1"/>
          <p:cNvSpPr/>
          <p:nvPr/>
        </p:nvSpPr>
        <p:spPr>
          <a:xfrm>
            <a:off x="1392200" y="2412900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/>
          <p:cNvSpPr/>
          <p:nvPr/>
        </p:nvSpPr>
        <p:spPr>
          <a:xfrm>
            <a:off x="1392200" y="3231788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1"/>
          <p:cNvSpPr/>
          <p:nvPr/>
        </p:nvSpPr>
        <p:spPr>
          <a:xfrm>
            <a:off x="3645925" y="2810913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1"/>
          <p:cNvSpPr/>
          <p:nvPr/>
        </p:nvSpPr>
        <p:spPr>
          <a:xfrm>
            <a:off x="4542300" y="3615225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1"/>
          <p:cNvSpPr/>
          <p:nvPr/>
        </p:nvSpPr>
        <p:spPr>
          <a:xfrm>
            <a:off x="2663200" y="4361925"/>
            <a:ext cx="1412700" cy="390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41"/>
          <p:cNvCxnSpPr>
            <a:endCxn id="723" idx="0"/>
          </p:cNvCxnSpPr>
          <p:nvPr/>
        </p:nvCxnSpPr>
        <p:spPr>
          <a:xfrm flipH="1">
            <a:off x="2098550" y="1689900"/>
            <a:ext cx="6900" cy="7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41"/>
          <p:cNvCxnSpPr>
            <a:endCxn id="724" idx="0"/>
          </p:cNvCxnSpPr>
          <p:nvPr/>
        </p:nvCxnSpPr>
        <p:spPr>
          <a:xfrm>
            <a:off x="2091650" y="2807588"/>
            <a:ext cx="6900" cy="42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0" name="Google Shape;730;p41"/>
          <p:cNvCxnSpPr>
            <a:endCxn id="721" idx="1"/>
          </p:cNvCxnSpPr>
          <p:nvPr/>
        </p:nvCxnSpPr>
        <p:spPr>
          <a:xfrm rot="10800000" flipH="1">
            <a:off x="2818575" y="1674375"/>
            <a:ext cx="1024200" cy="17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1" name="Google Shape;731;p41"/>
          <p:cNvCxnSpPr>
            <a:endCxn id="725" idx="1"/>
          </p:cNvCxnSpPr>
          <p:nvPr/>
        </p:nvCxnSpPr>
        <p:spPr>
          <a:xfrm rot="10800000" flipH="1">
            <a:off x="2839225" y="3006363"/>
            <a:ext cx="8067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2" name="Google Shape;732;p41"/>
          <p:cNvCxnSpPr>
            <a:endCxn id="726" idx="1"/>
          </p:cNvCxnSpPr>
          <p:nvPr/>
        </p:nvCxnSpPr>
        <p:spPr>
          <a:xfrm>
            <a:off x="2640300" y="3630675"/>
            <a:ext cx="1902000" cy="180000"/>
          </a:xfrm>
          <a:prstGeom prst="bentConnector3">
            <a:avLst>
              <a:gd name="adj1" fmla="val 3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3" name="Google Shape;733;p41"/>
          <p:cNvCxnSpPr/>
          <p:nvPr/>
        </p:nvCxnSpPr>
        <p:spPr>
          <a:xfrm rot="10800000" flipH="1">
            <a:off x="4080525" y="4014625"/>
            <a:ext cx="4665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41"/>
          <p:cNvCxnSpPr/>
          <p:nvPr/>
        </p:nvCxnSpPr>
        <p:spPr>
          <a:xfrm>
            <a:off x="4924050" y="1881800"/>
            <a:ext cx="658500" cy="17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5" name="Google Shape;735;p41"/>
          <p:cNvCxnSpPr/>
          <p:nvPr/>
        </p:nvCxnSpPr>
        <p:spPr>
          <a:xfrm rot="10800000">
            <a:off x="5260075" y="1874875"/>
            <a:ext cx="1083600" cy="8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6" name="Google Shape;736;p41"/>
          <p:cNvCxnSpPr>
            <a:endCxn id="721" idx="3"/>
          </p:cNvCxnSpPr>
          <p:nvPr/>
        </p:nvCxnSpPr>
        <p:spPr>
          <a:xfrm rot="10800000">
            <a:off x="5255475" y="1674375"/>
            <a:ext cx="1794600" cy="8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096600" y="46200"/>
            <a:ext cx="29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in R</a:t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838800" y="2343150"/>
            <a:ext cx="856800" cy="400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 types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940225" y="348180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basic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743075" y="4147650"/>
            <a:ext cx="9666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compound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210263" y="4032138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lists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419212" y="4752113"/>
            <a:ext cx="10485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 frames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343050" y="3430688"/>
            <a:ext cx="759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vectors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096612" y="3430688"/>
            <a:ext cx="8568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matrices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83850" y="457710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logical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769850" y="4000400"/>
            <a:ext cx="759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numeric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72950" y="3423700"/>
            <a:ext cx="8568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character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944825" y="1530113"/>
            <a:ext cx="7983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38100" y="1530113"/>
            <a:ext cx="10908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observations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343875" y="35175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838800" y="35175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untidy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944250" y="126495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045525" y="717075"/>
            <a:ext cx="9666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databases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045525" y="1272000"/>
            <a:ext cx="9666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csv files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045525" y="1826925"/>
            <a:ext cx="9666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excel sheets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311650" y="1264950"/>
            <a:ext cx="5238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60538" y="2553100"/>
            <a:ext cx="6459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944816" y="2563025"/>
            <a:ext cx="798300" cy="34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742950" y="1787850"/>
            <a:ext cx="1048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has different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4267200" y="1609638"/>
            <a:ext cx="0" cy="220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>
            <a:endCxn id="69" idx="0"/>
          </p:cNvCxnSpPr>
          <p:nvPr/>
        </p:nvCxnSpPr>
        <p:spPr>
          <a:xfrm flipH="1">
            <a:off x="3263175" y="3170100"/>
            <a:ext cx="640500" cy="311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5"/>
          <p:cNvSpPr txBox="1"/>
          <p:nvPr/>
        </p:nvSpPr>
        <p:spPr>
          <a:xfrm>
            <a:off x="3827225" y="2951550"/>
            <a:ext cx="798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can be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4928200" y="4153488"/>
            <a:ext cx="0" cy="220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4954300" y="4112850"/>
            <a:ext cx="5835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such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5" name="Google Shape;95;p15"/>
          <p:cNvCxnSpPr>
            <a:stCxn id="92" idx="2"/>
            <a:endCxn id="70" idx="0"/>
          </p:cNvCxnSpPr>
          <p:nvPr/>
        </p:nvCxnSpPr>
        <p:spPr>
          <a:xfrm>
            <a:off x="4226375" y="3252450"/>
            <a:ext cx="0" cy="895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5"/>
          <p:cNvCxnSpPr/>
          <p:nvPr/>
        </p:nvCxnSpPr>
        <p:spPr>
          <a:xfrm rot="10800000">
            <a:off x="2788000" y="3552888"/>
            <a:ext cx="0" cy="220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5"/>
          <p:cNvSpPr txBox="1"/>
          <p:nvPr/>
        </p:nvSpPr>
        <p:spPr>
          <a:xfrm flipH="1">
            <a:off x="2148375" y="3518850"/>
            <a:ext cx="5901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such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>
            <a:off x="4267200" y="2743350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5"/>
          <p:cNvSpPr txBox="1"/>
          <p:nvPr/>
        </p:nvSpPr>
        <p:spPr>
          <a:xfrm>
            <a:off x="4809850" y="1286400"/>
            <a:ext cx="645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stored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>
            <a:off x="4699600" y="1334088"/>
            <a:ext cx="0" cy="220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5"/>
          <p:cNvCxnSpPr>
            <a:stCxn id="99" idx="3"/>
            <a:endCxn id="83" idx="1"/>
          </p:cNvCxnSpPr>
          <p:nvPr/>
        </p:nvCxnSpPr>
        <p:spPr>
          <a:xfrm rot="10800000" flipH="1">
            <a:off x="5455750" y="889500"/>
            <a:ext cx="589800" cy="547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5"/>
          <p:cNvCxnSpPr>
            <a:stCxn id="99" idx="3"/>
            <a:endCxn id="84" idx="1"/>
          </p:cNvCxnSpPr>
          <p:nvPr/>
        </p:nvCxnSpPr>
        <p:spPr>
          <a:xfrm>
            <a:off x="5455750" y="1437300"/>
            <a:ext cx="589800" cy="7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5"/>
          <p:cNvCxnSpPr>
            <a:stCxn id="99" idx="3"/>
            <a:endCxn id="85" idx="1"/>
          </p:cNvCxnSpPr>
          <p:nvPr/>
        </p:nvCxnSpPr>
        <p:spPr>
          <a:xfrm>
            <a:off x="5455750" y="1437300"/>
            <a:ext cx="589800" cy="561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5"/>
          <p:cNvCxnSpPr>
            <a:stCxn id="97" idx="3"/>
            <a:endCxn id="77" idx="3"/>
          </p:cNvCxnSpPr>
          <p:nvPr/>
        </p:nvCxnSpPr>
        <p:spPr>
          <a:xfrm rot="10800000">
            <a:off x="1529775" y="3595950"/>
            <a:ext cx="618600" cy="58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5"/>
          <p:cNvCxnSpPr>
            <a:stCxn id="97" idx="3"/>
            <a:endCxn id="76" idx="3"/>
          </p:cNvCxnSpPr>
          <p:nvPr/>
        </p:nvCxnSpPr>
        <p:spPr>
          <a:xfrm flipH="1">
            <a:off x="1529775" y="3654150"/>
            <a:ext cx="618600" cy="518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97" idx="3"/>
            <a:endCxn id="75" idx="3"/>
          </p:cNvCxnSpPr>
          <p:nvPr/>
        </p:nvCxnSpPr>
        <p:spPr>
          <a:xfrm flipH="1">
            <a:off x="1529775" y="3654150"/>
            <a:ext cx="618600" cy="1095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stCxn id="94" idx="3"/>
            <a:endCxn id="71" idx="1"/>
          </p:cNvCxnSpPr>
          <p:nvPr/>
        </p:nvCxnSpPr>
        <p:spPr>
          <a:xfrm rot="10800000" flipH="1">
            <a:off x="5537800" y="4204350"/>
            <a:ext cx="1672500" cy="59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5"/>
          <p:cNvCxnSpPr>
            <a:stCxn id="94" idx="3"/>
            <a:endCxn id="72" idx="1"/>
          </p:cNvCxnSpPr>
          <p:nvPr/>
        </p:nvCxnSpPr>
        <p:spPr>
          <a:xfrm>
            <a:off x="5537800" y="4263750"/>
            <a:ext cx="881400" cy="660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5"/>
          <p:cNvCxnSpPr>
            <a:stCxn id="94" idx="3"/>
            <a:endCxn id="73" idx="2"/>
          </p:cNvCxnSpPr>
          <p:nvPr/>
        </p:nvCxnSpPr>
        <p:spPr>
          <a:xfrm rot="10800000" flipH="1">
            <a:off x="5537800" y="3775350"/>
            <a:ext cx="1185300" cy="488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stCxn id="94" idx="3"/>
            <a:endCxn id="74" idx="2"/>
          </p:cNvCxnSpPr>
          <p:nvPr/>
        </p:nvCxnSpPr>
        <p:spPr>
          <a:xfrm rot="10800000">
            <a:off x="5524900" y="3775350"/>
            <a:ext cx="12900" cy="488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4267200" y="2072550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7266713" y="1286400"/>
            <a:ext cx="759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can be read into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" name="Google Shape;113;p15"/>
          <p:cNvCxnSpPr>
            <a:stCxn id="83" idx="3"/>
            <a:endCxn id="112" idx="1"/>
          </p:cNvCxnSpPr>
          <p:nvPr/>
        </p:nvCxnSpPr>
        <p:spPr>
          <a:xfrm>
            <a:off x="7012125" y="889425"/>
            <a:ext cx="254700" cy="547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5"/>
          <p:cNvCxnSpPr>
            <a:stCxn id="84" idx="3"/>
            <a:endCxn id="112" idx="1"/>
          </p:cNvCxnSpPr>
          <p:nvPr/>
        </p:nvCxnSpPr>
        <p:spPr>
          <a:xfrm rot="10800000" flipH="1">
            <a:off x="7012125" y="1437450"/>
            <a:ext cx="254700" cy="6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>
            <a:stCxn id="85" idx="3"/>
            <a:endCxn id="112" idx="1"/>
          </p:cNvCxnSpPr>
          <p:nvPr/>
        </p:nvCxnSpPr>
        <p:spPr>
          <a:xfrm rot="10800000" flipH="1">
            <a:off x="7012125" y="1437375"/>
            <a:ext cx="254700" cy="561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>
            <a:stCxn id="112" idx="3"/>
            <a:endCxn id="86" idx="1"/>
          </p:cNvCxnSpPr>
          <p:nvPr/>
        </p:nvCxnSpPr>
        <p:spPr>
          <a:xfrm>
            <a:off x="8026613" y="1437300"/>
            <a:ext cx="2850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3078650" y="1061775"/>
            <a:ext cx="798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can be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 rot="10800000">
            <a:off x="3848796" y="1252175"/>
            <a:ext cx="0" cy="22050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5"/>
          <p:cNvCxnSpPr>
            <a:stCxn id="117" idx="0"/>
            <a:endCxn id="81" idx="2"/>
          </p:cNvCxnSpPr>
          <p:nvPr/>
        </p:nvCxnSpPr>
        <p:spPr>
          <a:xfrm rot="10800000" flipH="1">
            <a:off x="3477800" y="696375"/>
            <a:ext cx="684000" cy="365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5"/>
          <p:cNvCxnSpPr>
            <a:stCxn id="117" idx="0"/>
            <a:endCxn id="80" idx="3"/>
          </p:cNvCxnSpPr>
          <p:nvPr/>
        </p:nvCxnSpPr>
        <p:spPr>
          <a:xfrm rot="10800000">
            <a:off x="1989800" y="524175"/>
            <a:ext cx="1488000" cy="537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1666825" y="702963"/>
            <a:ext cx="0" cy="220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5"/>
          <p:cNvSpPr txBox="1"/>
          <p:nvPr/>
        </p:nvSpPr>
        <p:spPr>
          <a:xfrm>
            <a:off x="1173450" y="923550"/>
            <a:ext cx="1048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consists of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765100" y="2025413"/>
            <a:ext cx="436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982450" y="1889013"/>
            <a:ext cx="2100" cy="162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5"/>
          <p:cNvCxnSpPr>
            <a:stCxn id="123" idx="2"/>
            <a:endCxn id="87" idx="0"/>
          </p:cNvCxnSpPr>
          <p:nvPr/>
        </p:nvCxnSpPr>
        <p:spPr>
          <a:xfrm>
            <a:off x="983500" y="2326313"/>
            <a:ext cx="0" cy="226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2136700" y="2025413"/>
            <a:ext cx="436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2354050" y="1889013"/>
            <a:ext cx="2100" cy="162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5"/>
          <p:cNvCxnSpPr>
            <a:stCxn id="126" idx="2"/>
          </p:cNvCxnSpPr>
          <p:nvPr/>
        </p:nvCxnSpPr>
        <p:spPr>
          <a:xfrm>
            <a:off x="2355100" y="2326313"/>
            <a:ext cx="0" cy="226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5"/>
          <p:cNvCxnSpPr>
            <a:stCxn id="122" idx="2"/>
            <a:endCxn id="78" idx="0"/>
          </p:cNvCxnSpPr>
          <p:nvPr/>
        </p:nvCxnSpPr>
        <p:spPr>
          <a:xfrm>
            <a:off x="1697700" y="1224450"/>
            <a:ext cx="646200" cy="305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5"/>
          <p:cNvCxnSpPr>
            <a:stCxn id="122" idx="2"/>
            <a:endCxn id="79" idx="0"/>
          </p:cNvCxnSpPr>
          <p:nvPr/>
        </p:nvCxnSpPr>
        <p:spPr>
          <a:xfrm flipH="1">
            <a:off x="983400" y="1224450"/>
            <a:ext cx="714300" cy="305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5"/>
          <p:cNvSpPr txBox="1"/>
          <p:nvPr/>
        </p:nvSpPr>
        <p:spPr>
          <a:xfrm>
            <a:off x="2581700" y="373650"/>
            <a:ext cx="856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if cleaned becomes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2" name="Google Shape;132;p15"/>
          <p:cNvCxnSpPr/>
          <p:nvPr/>
        </p:nvCxnSpPr>
        <p:spPr>
          <a:xfrm rot="10800000">
            <a:off x="3347938" y="524100"/>
            <a:ext cx="4764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5"/>
          <p:cNvCxnSpPr>
            <a:stCxn id="131" idx="1"/>
            <a:endCxn id="80" idx="3"/>
          </p:cNvCxnSpPr>
          <p:nvPr/>
        </p:nvCxnSpPr>
        <p:spPr>
          <a:xfrm rot="10800000">
            <a:off x="1989800" y="524100"/>
            <a:ext cx="591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5"/>
          <p:cNvSpPr txBox="1"/>
          <p:nvPr/>
        </p:nvSpPr>
        <p:spPr>
          <a:xfrm>
            <a:off x="8118725" y="4054050"/>
            <a:ext cx="798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are fancy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5" name="Google Shape;135;p15"/>
          <p:cNvCxnSpPr>
            <a:stCxn id="134" idx="1"/>
            <a:endCxn id="71" idx="3"/>
          </p:cNvCxnSpPr>
          <p:nvPr/>
        </p:nvCxnSpPr>
        <p:spPr>
          <a:xfrm rot="10800000">
            <a:off x="7856225" y="4204500"/>
            <a:ext cx="2625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5"/>
          <p:cNvSpPr txBox="1"/>
          <p:nvPr/>
        </p:nvSpPr>
        <p:spPr>
          <a:xfrm>
            <a:off x="5354503" y="2398350"/>
            <a:ext cx="962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can contain different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7" name="Google Shape;137;p15"/>
          <p:cNvCxnSpPr>
            <a:stCxn id="136" idx="1"/>
            <a:endCxn id="68" idx="3"/>
          </p:cNvCxnSpPr>
          <p:nvPr/>
        </p:nvCxnSpPr>
        <p:spPr>
          <a:xfrm rot="10800000">
            <a:off x="4695703" y="2543250"/>
            <a:ext cx="658800" cy="6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5"/>
          <p:cNvCxnSpPr>
            <a:endCxn id="136" idx="3"/>
          </p:cNvCxnSpPr>
          <p:nvPr/>
        </p:nvCxnSpPr>
        <p:spPr>
          <a:xfrm rot="5400000" flipH="1">
            <a:off x="6299953" y="2566200"/>
            <a:ext cx="1246800" cy="12129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5556100" y="2990725"/>
            <a:ext cx="10908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only contain single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0" name="Google Shape;140;p15"/>
          <p:cNvCxnSpPr>
            <a:stCxn id="74" idx="0"/>
            <a:endCxn id="139" idx="2"/>
          </p:cNvCxnSpPr>
          <p:nvPr/>
        </p:nvCxnSpPr>
        <p:spPr>
          <a:xfrm rot="10800000" flipH="1">
            <a:off x="5525012" y="3292388"/>
            <a:ext cx="576600" cy="138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5"/>
          <p:cNvCxnSpPr>
            <a:stCxn id="73" idx="0"/>
            <a:endCxn id="139" idx="2"/>
          </p:cNvCxnSpPr>
          <p:nvPr/>
        </p:nvCxnSpPr>
        <p:spPr>
          <a:xfrm rot="10800000">
            <a:off x="6101400" y="3292388"/>
            <a:ext cx="621600" cy="138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5"/>
          <p:cNvCxnSpPr>
            <a:stCxn id="139" idx="1"/>
            <a:endCxn id="68" idx="3"/>
          </p:cNvCxnSpPr>
          <p:nvPr/>
        </p:nvCxnSpPr>
        <p:spPr>
          <a:xfrm rot="10800000">
            <a:off x="4695700" y="2543125"/>
            <a:ext cx="860400" cy="598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5"/>
          <p:cNvCxnSpPr>
            <a:endCxn id="134" idx="2"/>
          </p:cNvCxnSpPr>
          <p:nvPr/>
        </p:nvCxnSpPr>
        <p:spPr>
          <a:xfrm rot="10800000" flipH="1">
            <a:off x="7517375" y="4354950"/>
            <a:ext cx="1000500" cy="585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Workflow</a:t>
            </a:r>
            <a:endParaRPr/>
          </a:p>
        </p:txBody>
      </p:sp>
      <p:pic>
        <p:nvPicPr>
          <p:cNvPr id="742" name="Google Shape;7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8025" y="534500"/>
            <a:ext cx="3820975" cy="50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Workflow</a:t>
            </a:r>
            <a:endParaRPr/>
          </a:p>
        </p:txBody>
      </p:sp>
      <p:pic>
        <p:nvPicPr>
          <p:cNvPr id="748" name="Google Shape;7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4"/>
          <p:cNvSpPr/>
          <p:nvPr/>
        </p:nvSpPr>
        <p:spPr>
          <a:xfrm>
            <a:off x="1479275" y="3076075"/>
            <a:ext cx="1075800" cy="657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</a:t>
            </a:r>
            <a:endParaRPr/>
          </a:p>
        </p:txBody>
      </p:sp>
      <p:sp>
        <p:nvSpPr>
          <p:cNvPr id="755" name="Google Shape;755;p44"/>
          <p:cNvSpPr txBox="1"/>
          <p:nvPr/>
        </p:nvSpPr>
        <p:spPr>
          <a:xfrm>
            <a:off x="2776850" y="1504100"/>
            <a:ext cx="2313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</a:t>
            </a:r>
            <a:endParaRPr/>
          </a:p>
        </p:txBody>
      </p:sp>
      <p:sp>
        <p:nvSpPr>
          <p:cNvPr id="756" name="Google Shape;756;p44"/>
          <p:cNvSpPr txBox="1"/>
          <p:nvPr/>
        </p:nvSpPr>
        <p:spPr>
          <a:xfrm>
            <a:off x="3047375" y="2417925"/>
            <a:ext cx="1625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and Factorials</a:t>
            </a:r>
            <a:endParaRPr/>
          </a:p>
        </p:txBody>
      </p:sp>
      <p:sp>
        <p:nvSpPr>
          <p:cNvPr id="757" name="Google Shape;757;p44"/>
          <p:cNvSpPr txBox="1"/>
          <p:nvPr/>
        </p:nvSpPr>
        <p:spPr>
          <a:xfrm>
            <a:off x="4830175" y="2112950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surface methodology</a:t>
            </a:r>
            <a:endParaRPr/>
          </a:p>
        </p:txBody>
      </p:sp>
      <p:sp>
        <p:nvSpPr>
          <p:cNvPr id="758" name="Google Shape;758;p44"/>
          <p:cNvSpPr txBox="1"/>
          <p:nvPr/>
        </p:nvSpPr>
        <p:spPr>
          <a:xfrm>
            <a:off x="5635825" y="1120700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surface methodology</a:t>
            </a:r>
            <a:endParaRPr/>
          </a:p>
        </p:txBody>
      </p:sp>
      <p:sp>
        <p:nvSpPr>
          <p:cNvPr id="759" name="Google Shape;759;p44"/>
          <p:cNvSpPr txBox="1"/>
          <p:nvPr/>
        </p:nvSpPr>
        <p:spPr>
          <a:xfrm>
            <a:off x="5906475" y="3105200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Models</a:t>
            </a:r>
            <a:endParaRPr/>
          </a:p>
        </p:txBody>
      </p:sp>
      <p:sp>
        <p:nvSpPr>
          <p:cNvPr id="760" name="Google Shape;760;p44"/>
          <p:cNvSpPr txBox="1"/>
          <p:nvPr/>
        </p:nvSpPr>
        <p:spPr>
          <a:xfrm>
            <a:off x="6195450" y="3712775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Canonical Analytics</a:t>
            </a:r>
            <a:endParaRPr/>
          </a:p>
        </p:txBody>
      </p:sp>
      <p:sp>
        <p:nvSpPr>
          <p:cNvPr id="761" name="Google Shape;761;p44"/>
          <p:cNvSpPr txBox="1"/>
          <p:nvPr/>
        </p:nvSpPr>
        <p:spPr>
          <a:xfrm>
            <a:off x="3657013" y="3373238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resolution</a:t>
            </a:r>
            <a:endParaRPr/>
          </a:p>
        </p:txBody>
      </p:sp>
      <p:sp>
        <p:nvSpPr>
          <p:cNvPr id="762" name="Google Shape;762;p44"/>
          <p:cNvSpPr txBox="1"/>
          <p:nvPr/>
        </p:nvSpPr>
        <p:spPr>
          <a:xfrm>
            <a:off x="2170263" y="4053375"/>
            <a:ext cx="16251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</a:t>
            </a:r>
            <a:endParaRPr/>
          </a:p>
        </p:txBody>
      </p:sp>
      <p:sp>
        <p:nvSpPr>
          <p:cNvPr id="763" name="Google Shape;763;p44"/>
          <p:cNvSpPr txBox="1"/>
          <p:nvPr/>
        </p:nvSpPr>
        <p:spPr>
          <a:xfrm>
            <a:off x="742521" y="4354800"/>
            <a:ext cx="10758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Blocking</a:t>
            </a:r>
            <a:endParaRPr/>
          </a:p>
        </p:txBody>
      </p:sp>
      <p:sp>
        <p:nvSpPr>
          <p:cNvPr id="764" name="Google Shape;764;p44"/>
          <p:cNvSpPr txBox="1"/>
          <p:nvPr/>
        </p:nvSpPr>
        <p:spPr>
          <a:xfrm>
            <a:off x="747146" y="2434500"/>
            <a:ext cx="10758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Factorials</a:t>
            </a:r>
            <a:endParaRPr/>
          </a:p>
        </p:txBody>
      </p:sp>
      <p:sp>
        <p:nvSpPr>
          <p:cNvPr id="765" name="Google Shape;765;p44"/>
          <p:cNvSpPr txBox="1"/>
          <p:nvPr/>
        </p:nvSpPr>
        <p:spPr>
          <a:xfrm>
            <a:off x="645476" y="1290688"/>
            <a:ext cx="124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</a:t>
            </a:r>
            <a:endParaRPr/>
          </a:p>
        </p:txBody>
      </p:sp>
      <p:sp>
        <p:nvSpPr>
          <p:cNvPr id="766" name="Google Shape;766;p44"/>
          <p:cNvSpPr txBox="1"/>
          <p:nvPr/>
        </p:nvSpPr>
        <p:spPr>
          <a:xfrm>
            <a:off x="1391525" y="3107275"/>
            <a:ext cx="1288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effects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Interactions</a:t>
            </a:r>
            <a:endParaRPr/>
          </a:p>
        </p:txBody>
      </p:sp>
      <p:sp>
        <p:nvSpPr>
          <p:cNvPr id="767" name="Google Shape;767;p44"/>
          <p:cNvSpPr/>
          <p:nvPr/>
        </p:nvSpPr>
        <p:spPr>
          <a:xfrm>
            <a:off x="645475" y="2372432"/>
            <a:ext cx="1075800" cy="657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4"/>
          <p:cNvSpPr/>
          <p:nvPr/>
        </p:nvSpPr>
        <p:spPr>
          <a:xfrm>
            <a:off x="597150" y="4346400"/>
            <a:ext cx="1075800" cy="44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4"/>
          <p:cNvSpPr/>
          <p:nvPr/>
        </p:nvSpPr>
        <p:spPr>
          <a:xfrm>
            <a:off x="2558263" y="1397175"/>
            <a:ext cx="2195700" cy="657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2059875" y="4037675"/>
            <a:ext cx="1354200" cy="44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502225" y="3331775"/>
            <a:ext cx="1934700" cy="44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5399200" y="1017725"/>
            <a:ext cx="1861800" cy="7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4673350" y="2112950"/>
            <a:ext cx="1861800" cy="657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5776300" y="3062949"/>
            <a:ext cx="1861800" cy="44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/>
          <p:nvPr/>
        </p:nvSpPr>
        <p:spPr>
          <a:xfrm>
            <a:off x="6074350" y="3763100"/>
            <a:ext cx="12885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6" name="Google Shape;776;p44"/>
          <p:cNvCxnSpPr>
            <a:stCxn id="769" idx="2"/>
            <a:endCxn id="777" idx="6"/>
          </p:cNvCxnSpPr>
          <p:nvPr/>
        </p:nvCxnSpPr>
        <p:spPr>
          <a:xfrm rot="10800000">
            <a:off x="1859863" y="1563225"/>
            <a:ext cx="698400" cy="1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44"/>
          <p:cNvCxnSpPr>
            <a:stCxn id="769" idx="3"/>
            <a:endCxn id="767" idx="7"/>
          </p:cNvCxnSpPr>
          <p:nvPr/>
        </p:nvCxnSpPr>
        <p:spPr>
          <a:xfrm flipH="1">
            <a:off x="1563715" y="1958728"/>
            <a:ext cx="13161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9" name="Google Shape;779;p44"/>
          <p:cNvSpPr/>
          <p:nvPr/>
        </p:nvSpPr>
        <p:spPr>
          <a:xfrm>
            <a:off x="3567225" y="4267575"/>
            <a:ext cx="1934700" cy="44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4"/>
          <p:cNvSpPr txBox="1"/>
          <p:nvPr/>
        </p:nvSpPr>
        <p:spPr>
          <a:xfrm>
            <a:off x="3801000" y="4304525"/>
            <a:ext cx="1536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Foldover design</a:t>
            </a:r>
            <a:endParaRPr/>
          </a:p>
        </p:txBody>
      </p:sp>
      <p:cxnSp>
        <p:nvCxnSpPr>
          <p:cNvPr id="781" name="Google Shape;781;p44"/>
          <p:cNvCxnSpPr>
            <a:stCxn id="769" idx="4"/>
            <a:endCxn id="782" idx="0"/>
          </p:cNvCxnSpPr>
          <p:nvPr/>
        </p:nvCxnSpPr>
        <p:spPr>
          <a:xfrm>
            <a:off x="3656113" y="2055075"/>
            <a:ext cx="120600" cy="30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44"/>
          <p:cNvCxnSpPr>
            <a:stCxn id="777" idx="4"/>
            <a:endCxn id="767" idx="0"/>
          </p:cNvCxnSpPr>
          <p:nvPr/>
        </p:nvCxnSpPr>
        <p:spPr>
          <a:xfrm>
            <a:off x="1182650" y="2005700"/>
            <a:ext cx="600" cy="36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84" name="Google Shape;784;p44"/>
          <p:cNvCxnSpPr>
            <a:stCxn id="782" idx="2"/>
            <a:endCxn id="753" idx="0"/>
          </p:cNvCxnSpPr>
          <p:nvPr/>
        </p:nvCxnSpPr>
        <p:spPr>
          <a:xfrm flipH="1">
            <a:off x="2017225" y="2642650"/>
            <a:ext cx="946800" cy="4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85" name="Google Shape;785;p44"/>
          <p:cNvCxnSpPr>
            <a:stCxn id="767" idx="4"/>
            <a:endCxn id="768" idx="0"/>
          </p:cNvCxnSpPr>
          <p:nvPr/>
        </p:nvCxnSpPr>
        <p:spPr>
          <a:xfrm flipH="1">
            <a:off x="1135075" y="3030332"/>
            <a:ext cx="48300" cy="13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86" name="Google Shape;786;p44"/>
          <p:cNvCxnSpPr>
            <a:stCxn id="782" idx="3"/>
            <a:endCxn id="768" idx="6"/>
          </p:cNvCxnSpPr>
          <p:nvPr/>
        </p:nvCxnSpPr>
        <p:spPr>
          <a:xfrm flipH="1">
            <a:off x="1672915" y="2845130"/>
            <a:ext cx="1529100" cy="17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87" name="Google Shape;787;p44"/>
          <p:cNvCxnSpPr>
            <a:stCxn id="782" idx="4"/>
            <a:endCxn id="770" idx="0"/>
          </p:cNvCxnSpPr>
          <p:nvPr/>
        </p:nvCxnSpPr>
        <p:spPr>
          <a:xfrm flipH="1">
            <a:off x="2737075" y="2929000"/>
            <a:ext cx="1039500" cy="11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44"/>
          <p:cNvCxnSpPr>
            <a:stCxn id="770" idx="5"/>
            <a:endCxn id="779" idx="2"/>
          </p:cNvCxnSpPr>
          <p:nvPr/>
        </p:nvCxnSpPr>
        <p:spPr>
          <a:xfrm>
            <a:off x="3215757" y="4416397"/>
            <a:ext cx="351600" cy="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89" name="Google Shape;789;p44"/>
          <p:cNvCxnSpPr>
            <a:stCxn id="771" idx="4"/>
            <a:endCxn id="780" idx="0"/>
          </p:cNvCxnSpPr>
          <p:nvPr/>
        </p:nvCxnSpPr>
        <p:spPr>
          <a:xfrm>
            <a:off x="4469575" y="3775475"/>
            <a:ext cx="996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90" name="Google Shape;790;p44"/>
          <p:cNvCxnSpPr>
            <a:stCxn id="782" idx="5"/>
            <a:endCxn id="771" idx="0"/>
          </p:cNvCxnSpPr>
          <p:nvPr/>
        </p:nvCxnSpPr>
        <p:spPr>
          <a:xfrm>
            <a:off x="4351135" y="2845130"/>
            <a:ext cx="118500" cy="4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44"/>
          <p:cNvCxnSpPr>
            <a:stCxn id="769" idx="6"/>
            <a:endCxn id="772" idx="2"/>
          </p:cNvCxnSpPr>
          <p:nvPr/>
        </p:nvCxnSpPr>
        <p:spPr>
          <a:xfrm rot="10800000" flipH="1">
            <a:off x="4753963" y="1398225"/>
            <a:ext cx="645300" cy="3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2" name="Google Shape;792;p44"/>
          <p:cNvCxnSpPr>
            <a:stCxn id="769" idx="5"/>
            <a:endCxn id="773" idx="1"/>
          </p:cNvCxnSpPr>
          <p:nvPr/>
        </p:nvCxnSpPr>
        <p:spPr>
          <a:xfrm>
            <a:off x="4432410" y="1958728"/>
            <a:ext cx="513600" cy="2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3" name="Google Shape;793;p44"/>
          <p:cNvSpPr/>
          <p:nvPr/>
        </p:nvSpPr>
        <p:spPr>
          <a:xfrm>
            <a:off x="6780950" y="1984850"/>
            <a:ext cx="1861800" cy="7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4"/>
          <p:cNvSpPr txBox="1"/>
          <p:nvPr/>
        </p:nvSpPr>
        <p:spPr>
          <a:xfrm>
            <a:off x="6943700" y="2051475"/>
            <a:ext cx="1536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of Steepest Ascent</a:t>
            </a:r>
            <a:endParaRPr/>
          </a:p>
        </p:txBody>
      </p:sp>
      <p:cxnSp>
        <p:nvCxnSpPr>
          <p:cNvPr id="795" name="Google Shape;795;p44"/>
          <p:cNvCxnSpPr>
            <a:stCxn id="773" idx="5"/>
            <a:endCxn id="774" idx="0"/>
          </p:cNvCxnSpPr>
          <p:nvPr/>
        </p:nvCxnSpPr>
        <p:spPr>
          <a:xfrm>
            <a:off x="6262496" y="2674503"/>
            <a:ext cx="444600" cy="38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6" name="Google Shape;796;p44"/>
          <p:cNvCxnSpPr>
            <a:stCxn id="773" idx="6"/>
            <a:endCxn id="793" idx="2"/>
          </p:cNvCxnSpPr>
          <p:nvPr/>
        </p:nvCxnSpPr>
        <p:spPr>
          <a:xfrm rot="10800000" flipH="1">
            <a:off x="6535150" y="2365400"/>
            <a:ext cx="245700" cy="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97" name="Google Shape;797;p44"/>
          <p:cNvCxnSpPr>
            <a:stCxn id="774" idx="4"/>
            <a:endCxn id="775" idx="0"/>
          </p:cNvCxnSpPr>
          <p:nvPr/>
        </p:nvCxnSpPr>
        <p:spPr>
          <a:xfrm>
            <a:off x="6707200" y="3506649"/>
            <a:ext cx="11400" cy="2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4"/>
          <p:cNvSpPr/>
          <p:nvPr/>
        </p:nvSpPr>
        <p:spPr>
          <a:xfrm>
            <a:off x="2964025" y="2356300"/>
            <a:ext cx="16251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4"/>
          <p:cNvSpPr/>
          <p:nvPr/>
        </p:nvSpPr>
        <p:spPr>
          <a:xfrm>
            <a:off x="505550" y="1120700"/>
            <a:ext cx="1354200" cy="885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Sharing R Code as Packages</a:t>
            </a:r>
            <a:endParaRPr/>
          </a:p>
        </p:txBody>
      </p:sp>
      <p:pic>
        <p:nvPicPr>
          <p:cNvPr id="803" name="Google Shape;8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25" y="1191775"/>
            <a:ext cx="52897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an R Package</a:t>
            </a:r>
            <a:endParaRPr/>
          </a:p>
        </p:txBody>
      </p:sp>
      <p:pic>
        <p:nvPicPr>
          <p:cNvPr id="809" name="Google Shape;8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2905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7"/>
          <p:cNvSpPr txBox="1">
            <a:spLocks noGrp="1"/>
          </p:cNvSpPr>
          <p:nvPr>
            <p:ph type="title"/>
          </p:nvPr>
        </p:nvSpPr>
        <p:spPr>
          <a:xfrm>
            <a:off x="196000" y="237025"/>
            <a:ext cx="276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6046925" y="2626000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4322850" y="2626000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Markup Language</a:t>
            </a:r>
            <a:endParaRPr/>
          </a:p>
        </p:txBody>
      </p:sp>
      <p:sp>
        <p:nvSpPr>
          <p:cNvPr id="817" name="Google Shape;817;p47"/>
          <p:cNvSpPr/>
          <p:nvPr/>
        </p:nvSpPr>
        <p:spPr>
          <a:xfrm>
            <a:off x="4322850" y="3486700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Marks</a:t>
            </a:r>
            <a:endParaRPr/>
          </a:p>
        </p:txBody>
      </p:sp>
      <p:sp>
        <p:nvSpPr>
          <p:cNvPr id="818" name="Google Shape;818;p47"/>
          <p:cNvSpPr/>
          <p:nvPr/>
        </p:nvSpPr>
        <p:spPr>
          <a:xfrm>
            <a:off x="3644850" y="4596675"/>
            <a:ext cx="867300" cy="33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&gt;</a:t>
            </a: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5188400" y="4596675"/>
            <a:ext cx="867300" cy="33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 &gt;</a:t>
            </a:r>
            <a:endParaRPr/>
          </a:p>
        </p:txBody>
      </p:sp>
      <p:sp>
        <p:nvSpPr>
          <p:cNvPr id="820" name="Google Shape;820;p47"/>
          <p:cNvSpPr/>
          <p:nvPr/>
        </p:nvSpPr>
        <p:spPr>
          <a:xfrm>
            <a:off x="6046925" y="3486700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821" name="Google Shape;821;p47"/>
          <p:cNvSpPr/>
          <p:nvPr/>
        </p:nvSpPr>
        <p:spPr>
          <a:xfrm>
            <a:off x="6046175" y="1666025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</a:t>
            </a:r>
            <a:endParaRPr/>
          </a:p>
        </p:txBody>
      </p:sp>
      <p:sp>
        <p:nvSpPr>
          <p:cNvPr id="822" name="Google Shape;822;p47"/>
          <p:cNvSpPr/>
          <p:nvPr/>
        </p:nvSpPr>
        <p:spPr>
          <a:xfrm>
            <a:off x="6046925" y="893075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</p:txBody>
      </p:sp>
      <p:cxnSp>
        <p:nvCxnSpPr>
          <p:cNvPr id="823" name="Google Shape;823;p47"/>
          <p:cNvCxnSpPr>
            <a:stCxn id="821" idx="0"/>
            <a:endCxn id="822" idx="2"/>
          </p:cNvCxnSpPr>
          <p:nvPr/>
        </p:nvCxnSpPr>
        <p:spPr>
          <a:xfrm rot="10800000" flipH="1">
            <a:off x="6581375" y="1331825"/>
            <a:ext cx="9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4" name="Google Shape;824;p47"/>
          <p:cNvCxnSpPr>
            <a:stCxn id="821" idx="2"/>
            <a:endCxn id="815" idx="0"/>
          </p:cNvCxnSpPr>
          <p:nvPr/>
        </p:nvCxnSpPr>
        <p:spPr>
          <a:xfrm>
            <a:off x="6581375" y="2104625"/>
            <a:ext cx="900" cy="52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47"/>
          <p:cNvCxnSpPr>
            <a:stCxn id="815" idx="1"/>
            <a:endCxn id="816" idx="3"/>
          </p:cNvCxnSpPr>
          <p:nvPr/>
        </p:nvCxnSpPr>
        <p:spPr>
          <a:xfrm rot="10800000">
            <a:off x="5393225" y="2845300"/>
            <a:ext cx="6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6" name="Google Shape;826;p47"/>
          <p:cNvCxnSpPr>
            <a:stCxn id="816" idx="2"/>
            <a:endCxn id="817" idx="0"/>
          </p:cNvCxnSpPr>
          <p:nvPr/>
        </p:nvCxnSpPr>
        <p:spPr>
          <a:xfrm>
            <a:off x="4858050" y="3064600"/>
            <a:ext cx="0" cy="4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47"/>
          <p:cNvCxnSpPr>
            <a:stCxn id="817" idx="3"/>
            <a:endCxn id="820" idx="1"/>
          </p:cNvCxnSpPr>
          <p:nvPr/>
        </p:nvCxnSpPr>
        <p:spPr>
          <a:xfrm>
            <a:off x="5393250" y="3706000"/>
            <a:ext cx="6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8" name="Google Shape;828;p47"/>
          <p:cNvCxnSpPr>
            <a:stCxn id="817" idx="2"/>
            <a:endCxn id="818" idx="0"/>
          </p:cNvCxnSpPr>
          <p:nvPr/>
        </p:nvCxnSpPr>
        <p:spPr>
          <a:xfrm flipH="1">
            <a:off x="4078350" y="3925300"/>
            <a:ext cx="7797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9" name="Google Shape;829;p47"/>
          <p:cNvCxnSpPr>
            <a:stCxn id="817" idx="2"/>
            <a:endCxn id="819" idx="0"/>
          </p:cNvCxnSpPr>
          <p:nvPr/>
        </p:nvCxnSpPr>
        <p:spPr>
          <a:xfrm>
            <a:off x="4858050" y="3925300"/>
            <a:ext cx="7641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47"/>
          <p:cNvSpPr/>
          <p:nvPr/>
        </p:nvSpPr>
        <p:spPr>
          <a:xfrm>
            <a:off x="4322850" y="893075"/>
            <a:ext cx="1070400" cy="43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mandatory</a:t>
            </a:r>
            <a:endParaRPr/>
          </a:p>
        </p:txBody>
      </p:sp>
      <p:cxnSp>
        <p:nvCxnSpPr>
          <p:cNvPr id="831" name="Google Shape;831;p47"/>
          <p:cNvCxnSpPr>
            <a:endCxn id="830" idx="3"/>
          </p:cNvCxnSpPr>
          <p:nvPr/>
        </p:nvCxnSpPr>
        <p:spPr>
          <a:xfrm rot="10800000">
            <a:off x="5393250" y="1112375"/>
            <a:ext cx="6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47"/>
          <p:cNvCxnSpPr>
            <a:stCxn id="830" idx="1"/>
            <a:endCxn id="817" idx="1"/>
          </p:cNvCxnSpPr>
          <p:nvPr/>
        </p:nvCxnSpPr>
        <p:spPr>
          <a:xfrm>
            <a:off x="4322850" y="1112375"/>
            <a:ext cx="600" cy="25935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33" name="Google Shape;833;p47"/>
          <p:cNvSpPr/>
          <p:nvPr/>
        </p:nvSpPr>
        <p:spPr>
          <a:xfrm>
            <a:off x="4335300" y="142625"/>
            <a:ext cx="1045500" cy="33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&lt;head&gt;</a:t>
            </a:r>
            <a:endParaRPr/>
          </a:p>
        </p:txBody>
      </p:sp>
      <p:cxnSp>
        <p:nvCxnSpPr>
          <p:cNvPr id="834" name="Google Shape;834;p47"/>
          <p:cNvCxnSpPr>
            <a:stCxn id="830" idx="0"/>
            <a:endCxn id="833" idx="2"/>
          </p:cNvCxnSpPr>
          <p:nvPr/>
        </p:nvCxnSpPr>
        <p:spPr>
          <a:xfrm rot="10800000">
            <a:off x="4858050" y="477275"/>
            <a:ext cx="0" cy="4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47"/>
          <p:cNvSpPr txBox="1"/>
          <p:nvPr/>
        </p:nvSpPr>
        <p:spPr>
          <a:xfrm>
            <a:off x="5469750" y="733525"/>
            <a:ext cx="576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</p:txBody>
      </p:sp>
      <p:sp>
        <p:nvSpPr>
          <p:cNvPr id="836" name="Google Shape;836;p47"/>
          <p:cNvSpPr txBox="1"/>
          <p:nvPr/>
        </p:nvSpPr>
        <p:spPr>
          <a:xfrm>
            <a:off x="6633675" y="1284950"/>
            <a:ext cx="576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</a:t>
            </a:r>
            <a:endParaRPr/>
          </a:p>
        </p:txBody>
      </p:sp>
      <p:sp>
        <p:nvSpPr>
          <p:cNvPr id="837" name="Google Shape;837;p47"/>
          <p:cNvSpPr txBox="1"/>
          <p:nvPr/>
        </p:nvSpPr>
        <p:spPr>
          <a:xfrm>
            <a:off x="6592125" y="2151413"/>
            <a:ext cx="1317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made with</a:t>
            </a:r>
            <a:endParaRPr/>
          </a:p>
        </p:txBody>
      </p:sp>
      <p:sp>
        <p:nvSpPr>
          <p:cNvPr id="838" name="Google Shape;838;p47"/>
          <p:cNvSpPr txBox="1"/>
          <p:nvPr/>
        </p:nvSpPr>
        <p:spPr>
          <a:xfrm>
            <a:off x="5549838" y="2510250"/>
            <a:ext cx="3405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</p:txBody>
      </p:sp>
      <p:sp>
        <p:nvSpPr>
          <p:cNvPr id="839" name="Google Shape;839;p47"/>
          <p:cNvSpPr txBox="1"/>
          <p:nvPr/>
        </p:nvSpPr>
        <p:spPr>
          <a:xfrm>
            <a:off x="5355600" y="3324875"/>
            <a:ext cx="7074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</a:t>
            </a:r>
            <a:endParaRPr/>
          </a:p>
        </p:txBody>
      </p:sp>
      <p:sp>
        <p:nvSpPr>
          <p:cNvPr id="840" name="Google Shape;840;p47"/>
          <p:cNvSpPr txBox="1"/>
          <p:nvPr/>
        </p:nvSpPr>
        <p:spPr>
          <a:xfrm>
            <a:off x="4816950" y="3061750"/>
            <a:ext cx="576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endParaRPr/>
          </a:p>
        </p:txBody>
      </p:sp>
      <p:cxnSp>
        <p:nvCxnSpPr>
          <p:cNvPr id="841" name="Google Shape;841;p47"/>
          <p:cNvCxnSpPr>
            <a:endCxn id="822" idx="3"/>
          </p:cNvCxnSpPr>
          <p:nvPr/>
        </p:nvCxnSpPr>
        <p:spPr>
          <a:xfrm rot="-5400000">
            <a:off x="5825525" y="2403575"/>
            <a:ext cx="2583000" cy="600"/>
          </a:xfrm>
          <a:prstGeom prst="bentConnector4">
            <a:avLst>
              <a:gd name="adj1" fmla="val -324"/>
              <a:gd name="adj2" fmla="val 1476541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Google Shape;842;p47"/>
          <p:cNvSpPr txBox="1"/>
          <p:nvPr/>
        </p:nvSpPr>
        <p:spPr>
          <a:xfrm>
            <a:off x="4038300" y="1747625"/>
            <a:ext cx="7074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are</a:t>
            </a:r>
            <a:endParaRPr/>
          </a:p>
        </p:txBody>
      </p:sp>
      <p:sp>
        <p:nvSpPr>
          <p:cNvPr id="843" name="Google Shape;843;p47"/>
          <p:cNvSpPr txBox="1"/>
          <p:nvPr/>
        </p:nvSpPr>
        <p:spPr>
          <a:xfrm>
            <a:off x="3240825" y="3849100"/>
            <a:ext cx="11409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start with</a:t>
            </a:r>
            <a:endParaRPr/>
          </a:p>
        </p:txBody>
      </p:sp>
      <p:sp>
        <p:nvSpPr>
          <p:cNvPr id="844" name="Google Shape;844;p47"/>
          <p:cNvSpPr txBox="1"/>
          <p:nvPr/>
        </p:nvSpPr>
        <p:spPr>
          <a:xfrm>
            <a:off x="5268350" y="3884563"/>
            <a:ext cx="7074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with</a:t>
            </a:r>
            <a:endParaRPr/>
          </a:p>
        </p:txBody>
      </p:sp>
      <p:sp>
        <p:nvSpPr>
          <p:cNvPr id="845" name="Google Shape;845;p47"/>
          <p:cNvSpPr txBox="1"/>
          <p:nvPr/>
        </p:nvSpPr>
        <p:spPr>
          <a:xfrm>
            <a:off x="4816950" y="547400"/>
            <a:ext cx="576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846" name="Google Shape;846;p47"/>
          <p:cNvSpPr txBox="1"/>
          <p:nvPr/>
        </p:nvSpPr>
        <p:spPr>
          <a:xfrm>
            <a:off x="8059625" y="2271425"/>
            <a:ext cx="576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 txBox="1"/>
          <p:nvPr/>
        </p:nvSpPr>
        <p:spPr>
          <a:xfrm>
            <a:off x="7561475" y="2455800"/>
            <a:ext cx="1310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branch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remotes</a:t>
            </a: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6048600" y="369399"/>
            <a:ext cx="1116900" cy="51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5767950" y="1173988"/>
            <a:ext cx="16755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5947488" y="2527049"/>
            <a:ext cx="1316400" cy="51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6002250" y="3880048"/>
            <a:ext cx="1209600" cy="489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777475" y="3275250"/>
            <a:ext cx="1020000" cy="60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57" name="Google Shape;857;p48"/>
          <p:cNvSpPr txBox="1"/>
          <p:nvPr/>
        </p:nvSpPr>
        <p:spPr>
          <a:xfrm>
            <a:off x="2892300" y="2036225"/>
            <a:ext cx="1887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Collaborate with </a:t>
            </a:r>
            <a:br>
              <a:rPr lang="en" sz="1600"/>
            </a:br>
            <a:r>
              <a:rPr lang="en" sz="1600"/>
              <a:t>Git &amp; Gitlab</a:t>
            </a:r>
            <a:endParaRPr sz="1600"/>
          </a:p>
        </p:txBody>
      </p:sp>
      <p:sp>
        <p:nvSpPr>
          <p:cNvPr id="858" name="Google Shape;858;p48"/>
          <p:cNvSpPr/>
          <p:nvPr/>
        </p:nvSpPr>
        <p:spPr>
          <a:xfrm>
            <a:off x="2935950" y="2036225"/>
            <a:ext cx="1799700" cy="706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8"/>
          <p:cNvSpPr/>
          <p:nvPr/>
        </p:nvSpPr>
        <p:spPr>
          <a:xfrm>
            <a:off x="7557575" y="2527525"/>
            <a:ext cx="13101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60" name="Google Shape;860;p48"/>
          <p:cNvSpPr/>
          <p:nvPr/>
        </p:nvSpPr>
        <p:spPr>
          <a:xfrm>
            <a:off x="7524125" y="357075"/>
            <a:ext cx="1384800" cy="11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61" name="Google Shape;861;p48"/>
          <p:cNvSpPr/>
          <p:nvPr/>
        </p:nvSpPr>
        <p:spPr>
          <a:xfrm>
            <a:off x="629275" y="2468224"/>
            <a:ext cx="1316400" cy="51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8"/>
          <p:cNvSpPr/>
          <p:nvPr/>
        </p:nvSpPr>
        <p:spPr>
          <a:xfrm>
            <a:off x="7561475" y="3822150"/>
            <a:ext cx="1310100" cy="60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63" name="Google Shape;86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and GitLab</a:t>
            </a:r>
            <a:endParaRPr/>
          </a:p>
        </p:txBody>
      </p:sp>
      <p:sp>
        <p:nvSpPr>
          <p:cNvPr id="864" name="Google Shape;864;p48"/>
          <p:cNvSpPr txBox="1"/>
          <p:nvPr/>
        </p:nvSpPr>
        <p:spPr>
          <a:xfrm>
            <a:off x="5913300" y="1215838"/>
            <a:ext cx="1384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+ Gitlab</a:t>
            </a:r>
            <a:endParaRPr/>
          </a:p>
        </p:txBody>
      </p:sp>
      <p:sp>
        <p:nvSpPr>
          <p:cNvPr id="865" name="Google Shape;865;p48"/>
          <p:cNvSpPr txBox="1"/>
          <p:nvPr/>
        </p:nvSpPr>
        <p:spPr>
          <a:xfrm>
            <a:off x="6183900" y="484000"/>
            <a:ext cx="8463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866" name="Google Shape;866;p48"/>
          <p:cNvSpPr txBox="1"/>
          <p:nvPr/>
        </p:nvSpPr>
        <p:spPr>
          <a:xfrm>
            <a:off x="7411800" y="487625"/>
            <a:ext cx="15735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checkout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push/pull</a:t>
            </a:r>
            <a:endParaRPr/>
          </a:p>
        </p:txBody>
      </p:sp>
      <p:sp>
        <p:nvSpPr>
          <p:cNvPr id="867" name="Google Shape;867;p48"/>
          <p:cNvSpPr txBox="1"/>
          <p:nvPr/>
        </p:nvSpPr>
        <p:spPr>
          <a:xfrm>
            <a:off x="5952000" y="2548350"/>
            <a:ext cx="1310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+ Gitlab</a:t>
            </a:r>
            <a:endParaRPr/>
          </a:p>
        </p:txBody>
      </p:sp>
      <p:sp>
        <p:nvSpPr>
          <p:cNvPr id="868" name="Google Shape;868;p48"/>
          <p:cNvSpPr txBox="1"/>
          <p:nvPr/>
        </p:nvSpPr>
        <p:spPr>
          <a:xfrm rot="-1048910">
            <a:off x="4531034" y="1578123"/>
            <a:ext cx="1203382" cy="31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working alone</a:t>
            </a:r>
            <a:endParaRPr sz="1100"/>
          </a:p>
        </p:txBody>
      </p:sp>
      <p:sp>
        <p:nvSpPr>
          <p:cNvPr id="869" name="Google Shape;869;p48"/>
          <p:cNvSpPr txBox="1"/>
          <p:nvPr/>
        </p:nvSpPr>
        <p:spPr>
          <a:xfrm rot="990824">
            <a:off x="4741487" y="2115306"/>
            <a:ext cx="1366777" cy="47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working with someone</a:t>
            </a:r>
            <a:endParaRPr sz="1100"/>
          </a:p>
        </p:txBody>
      </p:sp>
      <p:sp>
        <p:nvSpPr>
          <p:cNvPr id="870" name="Google Shape;870;p48"/>
          <p:cNvSpPr txBox="1"/>
          <p:nvPr/>
        </p:nvSpPr>
        <p:spPr>
          <a:xfrm rot="2272956">
            <a:off x="4285002" y="3132003"/>
            <a:ext cx="1385076" cy="51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for project management</a:t>
            </a:r>
            <a:endParaRPr sz="1100"/>
          </a:p>
        </p:txBody>
      </p:sp>
      <p:sp>
        <p:nvSpPr>
          <p:cNvPr id="871" name="Google Shape;871;p48"/>
          <p:cNvSpPr txBox="1"/>
          <p:nvPr/>
        </p:nvSpPr>
        <p:spPr>
          <a:xfrm>
            <a:off x="6075000" y="3925050"/>
            <a:ext cx="1064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</a:t>
            </a:r>
            <a:endParaRPr/>
          </a:p>
        </p:txBody>
      </p:sp>
      <p:sp>
        <p:nvSpPr>
          <p:cNvPr id="872" name="Google Shape;872;p48"/>
          <p:cNvSpPr txBox="1"/>
          <p:nvPr/>
        </p:nvSpPr>
        <p:spPr>
          <a:xfrm>
            <a:off x="7609775" y="3866100"/>
            <a:ext cx="12096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issues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labels</a:t>
            </a:r>
            <a:endParaRPr/>
          </a:p>
        </p:txBody>
      </p:sp>
      <p:sp>
        <p:nvSpPr>
          <p:cNvPr id="873" name="Google Shape;873;p48"/>
          <p:cNvSpPr txBox="1"/>
          <p:nvPr/>
        </p:nvSpPr>
        <p:spPr>
          <a:xfrm>
            <a:off x="595075" y="2425050"/>
            <a:ext cx="1384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74" name="Google Shape;874;p48"/>
          <p:cNvSpPr txBox="1"/>
          <p:nvPr/>
        </p:nvSpPr>
        <p:spPr>
          <a:xfrm rot="-1142536">
            <a:off x="1866706" y="2245701"/>
            <a:ext cx="975586" cy="28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before</a:t>
            </a:r>
            <a:endParaRPr sz="1100"/>
          </a:p>
        </p:txBody>
      </p:sp>
      <p:sp>
        <p:nvSpPr>
          <p:cNvPr id="875" name="Google Shape;875;p48"/>
          <p:cNvSpPr txBox="1"/>
          <p:nvPr/>
        </p:nvSpPr>
        <p:spPr>
          <a:xfrm>
            <a:off x="843475" y="3319200"/>
            <a:ext cx="8880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 Git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lang="en"/>
              <a:t>keys</a:t>
            </a:r>
            <a:endParaRPr/>
          </a:p>
        </p:txBody>
      </p:sp>
      <p:sp>
        <p:nvSpPr>
          <p:cNvPr id="876" name="Google Shape;876;p48"/>
          <p:cNvSpPr txBox="1"/>
          <p:nvPr/>
        </p:nvSpPr>
        <p:spPr>
          <a:xfrm>
            <a:off x="8196150" y="1853225"/>
            <a:ext cx="8463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 addition</a:t>
            </a:r>
            <a:endParaRPr sz="1100"/>
          </a:p>
        </p:txBody>
      </p:sp>
      <p:sp>
        <p:nvSpPr>
          <p:cNvPr id="877" name="Google Shape;877;p48"/>
          <p:cNvSpPr txBox="1"/>
          <p:nvPr/>
        </p:nvSpPr>
        <p:spPr>
          <a:xfrm>
            <a:off x="149850" y="1223625"/>
            <a:ext cx="1384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𞠡 vocabulary</a:t>
            </a:r>
            <a:endParaRPr sz="1300"/>
          </a:p>
        </p:txBody>
      </p:sp>
      <p:cxnSp>
        <p:nvCxnSpPr>
          <p:cNvPr id="878" name="Google Shape;878;p48"/>
          <p:cNvCxnSpPr>
            <a:stCxn id="861" idx="6"/>
            <a:endCxn id="858" idx="2"/>
          </p:cNvCxnSpPr>
          <p:nvPr/>
        </p:nvCxnSpPr>
        <p:spPr>
          <a:xfrm rot="10800000" flipH="1">
            <a:off x="1945675" y="2389774"/>
            <a:ext cx="990300" cy="3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48"/>
          <p:cNvCxnSpPr>
            <a:stCxn id="858" idx="5"/>
            <a:endCxn id="855" idx="1"/>
          </p:cNvCxnSpPr>
          <p:nvPr/>
        </p:nvCxnSpPr>
        <p:spPr>
          <a:xfrm>
            <a:off x="4472090" y="2639517"/>
            <a:ext cx="1707300" cy="13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0" name="Google Shape;880;p48"/>
          <p:cNvCxnSpPr>
            <a:stCxn id="858" idx="6"/>
            <a:endCxn id="854" idx="2"/>
          </p:cNvCxnSpPr>
          <p:nvPr/>
        </p:nvCxnSpPr>
        <p:spPr>
          <a:xfrm>
            <a:off x="4735650" y="2389625"/>
            <a:ext cx="1211700" cy="3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1" name="Google Shape;881;p48"/>
          <p:cNvCxnSpPr>
            <a:stCxn id="858" idx="7"/>
            <a:endCxn id="853" idx="3"/>
          </p:cNvCxnSpPr>
          <p:nvPr/>
        </p:nvCxnSpPr>
        <p:spPr>
          <a:xfrm rot="10800000" flipH="1">
            <a:off x="4472090" y="1662733"/>
            <a:ext cx="1541100" cy="4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2" name="Google Shape;882;p48"/>
          <p:cNvCxnSpPr>
            <a:endCxn id="853" idx="0"/>
          </p:cNvCxnSpPr>
          <p:nvPr/>
        </p:nvCxnSpPr>
        <p:spPr>
          <a:xfrm>
            <a:off x="6600600" y="896188"/>
            <a:ext cx="5100" cy="27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48"/>
          <p:cNvCxnSpPr>
            <a:stCxn id="860" idx="2"/>
            <a:endCxn id="859" idx="0"/>
          </p:cNvCxnSpPr>
          <p:nvPr/>
        </p:nvCxnSpPr>
        <p:spPr>
          <a:xfrm flipH="1">
            <a:off x="8212625" y="1544775"/>
            <a:ext cx="3900" cy="9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pic>
        <p:nvPicPr>
          <p:cNvPr id="889" name="Google Shape;8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47838" y="-425312"/>
            <a:ext cx="3095625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0"/>
          <p:cNvSpPr/>
          <p:nvPr/>
        </p:nvSpPr>
        <p:spPr>
          <a:xfrm>
            <a:off x="795225" y="1944775"/>
            <a:ext cx="4742100" cy="103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0"/>
          <p:cNvSpPr/>
          <p:nvPr/>
        </p:nvSpPr>
        <p:spPr>
          <a:xfrm>
            <a:off x="531925" y="1683125"/>
            <a:ext cx="5072400" cy="240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0"/>
          <p:cNvSpPr/>
          <p:nvPr/>
        </p:nvSpPr>
        <p:spPr>
          <a:xfrm>
            <a:off x="346425" y="616025"/>
            <a:ext cx="8716500" cy="421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0"/>
          <p:cNvSpPr txBox="1"/>
          <p:nvPr/>
        </p:nvSpPr>
        <p:spPr>
          <a:xfrm>
            <a:off x="184700" y="1359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ource Sans Pro"/>
                <a:ea typeface="Source Sans Pro"/>
                <a:cs typeface="Source Sans Pro"/>
                <a:sym typeface="Source Sans Pro"/>
              </a:rPr>
              <a:t>Git with RStudio and GitHub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8" name="Google Shape;898;p50"/>
          <p:cNvSpPr txBox="1"/>
          <p:nvPr/>
        </p:nvSpPr>
        <p:spPr>
          <a:xfrm>
            <a:off x="6671400" y="4782050"/>
            <a:ext cx="1430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9" name="Google Shape;899;p50"/>
          <p:cNvSpPr/>
          <p:nvPr/>
        </p:nvSpPr>
        <p:spPr>
          <a:xfrm>
            <a:off x="5196450" y="896975"/>
            <a:ext cx="1241400" cy="561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Remote repository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0" name="Google Shape;900;p50"/>
          <p:cNvSpPr/>
          <p:nvPr/>
        </p:nvSpPr>
        <p:spPr>
          <a:xfrm>
            <a:off x="7673875" y="896975"/>
            <a:ext cx="1241400" cy="561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GitHub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1" name="Google Shape;901;p50"/>
          <p:cNvSpPr txBox="1"/>
          <p:nvPr/>
        </p:nvSpPr>
        <p:spPr>
          <a:xfrm>
            <a:off x="6629277" y="744875"/>
            <a:ext cx="970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store and admin 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50"/>
          <p:cNvCxnSpPr/>
          <p:nvPr/>
        </p:nvCxnSpPr>
        <p:spPr>
          <a:xfrm>
            <a:off x="6437850" y="1284763"/>
            <a:ext cx="123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3" name="Google Shape;903;p50"/>
          <p:cNvCxnSpPr/>
          <p:nvPr/>
        </p:nvCxnSpPr>
        <p:spPr>
          <a:xfrm>
            <a:off x="6379200" y="1440600"/>
            <a:ext cx="1221000" cy="63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4" name="Google Shape;904;p50"/>
          <p:cNvSpPr/>
          <p:nvPr/>
        </p:nvSpPr>
        <p:spPr>
          <a:xfrm>
            <a:off x="7600200" y="2009850"/>
            <a:ext cx="1315200" cy="6357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Contributor computer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05" name="Google Shape;905;p50"/>
          <p:cNvCxnSpPr>
            <a:endCxn id="904" idx="1"/>
          </p:cNvCxnSpPr>
          <p:nvPr/>
        </p:nvCxnSpPr>
        <p:spPr>
          <a:xfrm>
            <a:off x="6021000" y="1469400"/>
            <a:ext cx="1579200" cy="85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06" name="Google Shape;906;p50"/>
          <p:cNvSpPr txBox="1"/>
          <p:nvPr/>
        </p:nvSpPr>
        <p:spPr>
          <a:xfrm rot="1728465">
            <a:off x="6904655" y="1456492"/>
            <a:ext cx="493699" cy="39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pull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7" name="Google Shape;907;p50"/>
          <p:cNvSpPr txBox="1"/>
          <p:nvPr/>
        </p:nvSpPr>
        <p:spPr>
          <a:xfrm rot="1727814">
            <a:off x="6653719" y="1867666"/>
            <a:ext cx="596006" cy="39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push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50"/>
          <p:cNvCxnSpPr/>
          <p:nvPr/>
        </p:nvCxnSpPr>
        <p:spPr>
          <a:xfrm flipH="1">
            <a:off x="4597700" y="1320100"/>
            <a:ext cx="568800" cy="76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50"/>
          <p:cNvCxnSpPr/>
          <p:nvPr/>
        </p:nvCxnSpPr>
        <p:spPr>
          <a:xfrm flipH="1">
            <a:off x="4815125" y="1499150"/>
            <a:ext cx="435000" cy="60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10" name="Google Shape;910;p50"/>
          <p:cNvSpPr txBox="1"/>
          <p:nvPr/>
        </p:nvSpPr>
        <p:spPr>
          <a:xfrm rot="-3281327">
            <a:off x="4551940" y="1388010"/>
            <a:ext cx="494103" cy="39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pull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1" name="Google Shape;911;p50"/>
          <p:cNvSpPr txBox="1"/>
          <p:nvPr/>
        </p:nvSpPr>
        <p:spPr>
          <a:xfrm rot="-3220677">
            <a:off x="4864804" y="1641403"/>
            <a:ext cx="596127" cy="3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push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2" name="Google Shape;912;p50"/>
          <p:cNvSpPr/>
          <p:nvPr/>
        </p:nvSpPr>
        <p:spPr>
          <a:xfrm>
            <a:off x="4245650" y="2141525"/>
            <a:ext cx="1106700" cy="6357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Local repository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913" name="Google Shape;913;p50"/>
          <p:cNvSpPr/>
          <p:nvPr/>
        </p:nvSpPr>
        <p:spPr>
          <a:xfrm>
            <a:off x="2553325" y="2141525"/>
            <a:ext cx="960000" cy="6357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Staging area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4" name="Google Shape;914;p50"/>
          <p:cNvSpPr/>
          <p:nvPr/>
        </p:nvSpPr>
        <p:spPr>
          <a:xfrm>
            <a:off x="935525" y="2141525"/>
            <a:ext cx="1050000" cy="6357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Working directory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915" name="Google Shape;915;p50"/>
          <p:cNvCxnSpPr/>
          <p:nvPr/>
        </p:nvCxnSpPr>
        <p:spPr>
          <a:xfrm>
            <a:off x="3496600" y="2460925"/>
            <a:ext cx="7707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Google Shape;916;p50"/>
          <p:cNvSpPr txBox="1"/>
          <p:nvPr/>
        </p:nvSpPr>
        <p:spPr>
          <a:xfrm>
            <a:off x="3500450" y="2076300"/>
            <a:ext cx="7563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commit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7" name="Google Shape;917;p50"/>
          <p:cNvCxnSpPr/>
          <p:nvPr/>
        </p:nvCxnSpPr>
        <p:spPr>
          <a:xfrm rot="10800000" flipH="1">
            <a:off x="1999550" y="2452525"/>
            <a:ext cx="5475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8" name="Google Shape;918;p50"/>
          <p:cNvSpPr txBox="1"/>
          <p:nvPr/>
        </p:nvSpPr>
        <p:spPr>
          <a:xfrm>
            <a:off x="1988900" y="2076300"/>
            <a:ext cx="568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9" name="Google Shape;919;p50"/>
          <p:cNvSpPr txBox="1"/>
          <p:nvPr/>
        </p:nvSpPr>
        <p:spPr>
          <a:xfrm>
            <a:off x="2037225" y="2900175"/>
            <a:ext cx="22581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Project directory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0" name="Google Shape;920;p50"/>
          <p:cNvSpPr/>
          <p:nvPr/>
        </p:nvSpPr>
        <p:spPr>
          <a:xfrm>
            <a:off x="893000" y="3423675"/>
            <a:ext cx="1241400" cy="561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RStudio IDE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21" name="Google Shape;921;p50"/>
          <p:cNvCxnSpPr>
            <a:stCxn id="920" idx="0"/>
          </p:cNvCxnSpPr>
          <p:nvPr/>
        </p:nvCxnSpPr>
        <p:spPr>
          <a:xfrm rot="10800000">
            <a:off x="1506200" y="2778675"/>
            <a:ext cx="7500" cy="645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2" name="Google Shape;922;p50"/>
          <p:cNvSpPr txBox="1"/>
          <p:nvPr/>
        </p:nvSpPr>
        <p:spPr>
          <a:xfrm>
            <a:off x="35075" y="2900175"/>
            <a:ext cx="1552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RStudio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project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3" name="Google Shape;923;p50"/>
          <p:cNvSpPr txBox="1"/>
          <p:nvPr/>
        </p:nvSpPr>
        <p:spPr>
          <a:xfrm>
            <a:off x="2348225" y="4071050"/>
            <a:ext cx="155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Your computer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Shell</a:t>
            </a:r>
            <a:endParaRPr/>
          </a:p>
        </p:txBody>
      </p:sp>
      <p:pic>
        <p:nvPicPr>
          <p:cNvPr id="929" name="Google Shape;9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476375" y="-153850"/>
            <a:ext cx="251460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3826775" y="2359150"/>
            <a:ext cx="16527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in R</a:t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3888500" y="2414025"/>
            <a:ext cx="1522500" cy="507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6550925" y="1988825"/>
            <a:ext cx="16527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set of possible values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3888500" y="3950200"/>
            <a:ext cx="179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ordered/unordered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6807725" y="3713350"/>
            <a:ext cx="13959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weekdays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6435100" y="495950"/>
            <a:ext cx="139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bars ordered NOT in abc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4409700" y="305450"/>
            <a:ext cx="14547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validation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492600" y="1109350"/>
            <a:ext cx="15225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storage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575425" y="2159800"/>
            <a:ext cx="15225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 </a:t>
            </a:r>
            <a:br>
              <a:rPr lang="en"/>
            </a:br>
            <a:r>
              <a:rPr lang="en"/>
              <a:t>with name mapping</a:t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3937250" y="3922750"/>
            <a:ext cx="1699200" cy="50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6744425" y="3646300"/>
            <a:ext cx="1522500" cy="50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6478925" y="2386275"/>
            <a:ext cx="1796700" cy="652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6334450" y="495950"/>
            <a:ext cx="15972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4375800" y="238500"/>
            <a:ext cx="1522500" cy="50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2492600" y="1042300"/>
            <a:ext cx="1522500" cy="50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662300" y="2260775"/>
            <a:ext cx="1335000" cy="923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16"/>
          <p:cNvCxnSpPr/>
          <p:nvPr/>
        </p:nvCxnSpPr>
        <p:spPr>
          <a:xfrm rot="10800000" flipH="1">
            <a:off x="4656575" y="1440225"/>
            <a:ext cx="541800" cy="9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6"/>
          <p:cNvCxnSpPr>
            <a:endCxn id="161" idx="3"/>
          </p:cNvCxnSpPr>
          <p:nvPr/>
        </p:nvCxnSpPr>
        <p:spPr>
          <a:xfrm rot="10800000" flipH="1">
            <a:off x="5177855" y="984780"/>
            <a:ext cx="1390500" cy="4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6"/>
          <p:cNvCxnSpPr>
            <a:endCxn id="162" idx="4"/>
          </p:cNvCxnSpPr>
          <p:nvPr/>
        </p:nvCxnSpPr>
        <p:spPr>
          <a:xfrm rot="10800000">
            <a:off x="5137050" y="746100"/>
            <a:ext cx="47700" cy="7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16"/>
          <p:cNvCxnSpPr>
            <a:endCxn id="163" idx="6"/>
          </p:cNvCxnSpPr>
          <p:nvPr/>
        </p:nvCxnSpPr>
        <p:spPr>
          <a:xfrm rot="10800000">
            <a:off x="4015100" y="1296100"/>
            <a:ext cx="1176300" cy="1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1344276" y="1318153"/>
            <a:ext cx="6950499" cy="3537422"/>
            <a:chOff x="1344276" y="1318153"/>
            <a:chExt cx="6950499" cy="3537422"/>
          </a:xfrm>
        </p:grpSpPr>
        <p:sp>
          <p:nvSpPr>
            <p:cNvPr id="170" name="Google Shape;170;p16"/>
            <p:cNvSpPr txBox="1"/>
            <p:nvPr/>
          </p:nvSpPr>
          <p:spPr>
            <a:xfrm>
              <a:off x="5080200" y="4570575"/>
              <a:ext cx="11763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changeable</a:t>
              </a:r>
              <a:endParaRPr sz="1100"/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3937250" y="3175300"/>
              <a:ext cx="9630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can be</a:t>
              </a:r>
              <a:endParaRPr sz="1100"/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7331775" y="3195850"/>
              <a:ext cx="9630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example</a:t>
              </a:r>
              <a:endParaRPr sz="1100"/>
            </a:p>
          </p:txBody>
        </p:sp>
        <p:sp>
          <p:nvSpPr>
            <p:cNvPr id="173" name="Google Shape;173;p16"/>
            <p:cNvSpPr txBox="1"/>
            <p:nvPr/>
          </p:nvSpPr>
          <p:spPr>
            <a:xfrm rot="-3575355">
              <a:off x="6386388" y="1694393"/>
              <a:ext cx="970178" cy="236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underpins</a:t>
              </a:r>
              <a:endParaRPr sz="1100"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4846425" y="1732263"/>
              <a:ext cx="8673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useful for</a:t>
              </a:r>
              <a:endParaRPr sz="1100"/>
            </a:p>
          </p:txBody>
        </p:sp>
        <p:sp>
          <p:nvSpPr>
            <p:cNvPr id="175" name="Google Shape;175;p16"/>
            <p:cNvSpPr txBox="1"/>
            <p:nvPr/>
          </p:nvSpPr>
          <p:spPr>
            <a:xfrm rot="-163612">
              <a:off x="2317065" y="2378760"/>
              <a:ext cx="1475571" cy="28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implemented as</a:t>
              </a:r>
              <a:endParaRPr sz="1100"/>
            </a:p>
          </p:txBody>
        </p:sp>
        <p:sp>
          <p:nvSpPr>
            <p:cNvPr id="176" name="Google Shape;176;p16"/>
            <p:cNvSpPr txBox="1"/>
            <p:nvPr/>
          </p:nvSpPr>
          <p:spPr>
            <a:xfrm rot="-1835689">
              <a:off x="1345694" y="1571738"/>
              <a:ext cx="1078663" cy="300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helps</a:t>
              </a:r>
              <a:endParaRPr sz="1100"/>
            </a:p>
          </p:txBody>
        </p:sp>
        <p:sp>
          <p:nvSpPr>
            <p:cNvPr id="177" name="Google Shape;177;p16"/>
            <p:cNvSpPr txBox="1"/>
            <p:nvPr/>
          </p:nvSpPr>
          <p:spPr>
            <a:xfrm rot="1197734">
              <a:off x="1762233" y="3707812"/>
              <a:ext cx="1477150" cy="303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integers are ordered</a:t>
              </a:r>
              <a:endParaRPr sz="1100"/>
            </a:p>
          </p:txBody>
        </p:sp>
        <p:sp>
          <p:nvSpPr>
            <p:cNvPr id="178" name="Google Shape;178;p16"/>
            <p:cNvSpPr txBox="1"/>
            <p:nvPr/>
          </p:nvSpPr>
          <p:spPr>
            <a:xfrm rot="261004">
              <a:off x="5413866" y="2421313"/>
              <a:ext cx="921555" cy="300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have</a:t>
              </a:r>
              <a:endParaRPr sz="1100"/>
            </a:p>
          </p:txBody>
        </p:sp>
      </p:grpSp>
      <p:cxnSp>
        <p:nvCxnSpPr>
          <p:cNvPr id="179" name="Google Shape;179;p16"/>
          <p:cNvCxnSpPr>
            <a:endCxn id="160" idx="2"/>
          </p:cNvCxnSpPr>
          <p:nvPr/>
        </p:nvCxnSpPr>
        <p:spPr>
          <a:xfrm>
            <a:off x="5404025" y="2654025"/>
            <a:ext cx="1074900" cy="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16"/>
          <p:cNvCxnSpPr>
            <a:endCxn id="159" idx="0"/>
          </p:cNvCxnSpPr>
          <p:nvPr/>
        </p:nvCxnSpPr>
        <p:spPr>
          <a:xfrm>
            <a:off x="7385975" y="3031300"/>
            <a:ext cx="119700" cy="6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16"/>
          <p:cNvCxnSpPr>
            <a:endCxn id="164" idx="6"/>
          </p:cNvCxnSpPr>
          <p:nvPr/>
        </p:nvCxnSpPr>
        <p:spPr>
          <a:xfrm flipH="1">
            <a:off x="1997300" y="2653925"/>
            <a:ext cx="18912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16"/>
          <p:cNvCxnSpPr>
            <a:endCxn id="163" idx="3"/>
          </p:cNvCxnSpPr>
          <p:nvPr/>
        </p:nvCxnSpPr>
        <p:spPr>
          <a:xfrm rot="10800000" flipH="1">
            <a:off x="1344265" y="1475564"/>
            <a:ext cx="1371300" cy="78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6"/>
          <p:cNvCxnSpPr>
            <a:endCxn id="158" idx="2"/>
          </p:cNvCxnSpPr>
          <p:nvPr/>
        </p:nvCxnSpPr>
        <p:spPr>
          <a:xfrm>
            <a:off x="1330550" y="3195850"/>
            <a:ext cx="26067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16"/>
          <p:cNvCxnSpPr/>
          <p:nvPr/>
        </p:nvCxnSpPr>
        <p:spPr>
          <a:xfrm rot="10800000" flipH="1">
            <a:off x="5404025" y="1068650"/>
            <a:ext cx="1742700" cy="29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5" name="Google Shape;185;p16"/>
          <p:cNvSpPr/>
          <p:nvPr/>
        </p:nvSpPr>
        <p:spPr>
          <a:xfrm>
            <a:off x="4409700" y="4408325"/>
            <a:ext cx="867224" cy="572672"/>
          </a:xfrm>
          <a:custGeom>
            <a:avLst/>
            <a:gdLst/>
            <a:ahLst/>
            <a:cxnLst/>
            <a:rect l="l" t="t" r="r" b="b"/>
            <a:pathLst>
              <a:path w="47183" h="25600" extrusionOk="0">
                <a:moveTo>
                  <a:pt x="0" y="0"/>
                </a:moveTo>
                <a:cubicBezTo>
                  <a:pt x="2423" y="3795"/>
                  <a:pt x="8321" y="18928"/>
                  <a:pt x="14539" y="22768"/>
                </a:cubicBezTo>
                <a:cubicBezTo>
                  <a:pt x="20757" y="26608"/>
                  <a:pt x="31866" y="26380"/>
                  <a:pt x="37307" y="23042"/>
                </a:cubicBezTo>
                <a:cubicBezTo>
                  <a:pt x="42748" y="19705"/>
                  <a:pt x="45537" y="6126"/>
                  <a:pt x="47183" y="274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186" name="Google Shape;186;p16"/>
          <p:cNvCxnSpPr>
            <a:endCxn id="158" idx="0"/>
          </p:cNvCxnSpPr>
          <p:nvPr/>
        </p:nvCxnSpPr>
        <p:spPr>
          <a:xfrm>
            <a:off x="4642850" y="2914750"/>
            <a:ext cx="144000" cy="10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Shell</a:t>
            </a:r>
            <a:endParaRPr/>
          </a:p>
        </p:txBody>
      </p:sp>
      <p:pic>
        <p:nvPicPr>
          <p:cNvPr id="935" name="Google Shape;9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91665" y="530860"/>
            <a:ext cx="3820975" cy="509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Data on a Server</a:t>
            </a:r>
            <a:endParaRPr/>
          </a:p>
        </p:txBody>
      </p:sp>
      <p:pic>
        <p:nvPicPr>
          <p:cNvPr id="941" name="Google Shape;9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25222" y="1647747"/>
            <a:ext cx="3820975" cy="286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Administering RStudio Server Pro</a:t>
            </a:r>
            <a:endParaRPr/>
          </a:p>
        </p:txBody>
      </p:sp>
      <p:pic>
        <p:nvPicPr>
          <p:cNvPr id="947" name="Google Shape;9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Data Scientists Fit In</a:t>
            </a:r>
            <a:endParaRPr/>
          </a:p>
        </p:txBody>
      </p:sp>
      <p:pic>
        <p:nvPicPr>
          <p:cNvPr id="953" name="Google Shape;9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Help for R</a:t>
            </a:r>
            <a:endParaRPr/>
          </a:p>
        </p:txBody>
      </p:sp>
      <p:sp>
        <p:nvSpPr>
          <p:cNvPr id="959" name="Google Shape;959;p56"/>
          <p:cNvSpPr txBox="1"/>
          <p:nvPr/>
        </p:nvSpPr>
        <p:spPr>
          <a:xfrm>
            <a:off x="4041025" y="1168125"/>
            <a:ext cx="13599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get an error in R</a:t>
            </a:r>
            <a:endParaRPr/>
          </a:p>
        </p:txBody>
      </p:sp>
      <p:sp>
        <p:nvSpPr>
          <p:cNvPr id="960" name="Google Shape;960;p56"/>
          <p:cNvSpPr/>
          <p:nvPr/>
        </p:nvSpPr>
        <p:spPr>
          <a:xfrm>
            <a:off x="3953275" y="1157175"/>
            <a:ext cx="1217400" cy="65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6"/>
          <p:cNvSpPr txBox="1"/>
          <p:nvPr/>
        </p:nvSpPr>
        <p:spPr>
          <a:xfrm>
            <a:off x="5159650" y="2111300"/>
            <a:ext cx="745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962" name="Google Shape;962;p56"/>
          <p:cNvSpPr txBox="1"/>
          <p:nvPr/>
        </p:nvSpPr>
        <p:spPr>
          <a:xfrm>
            <a:off x="3469600" y="2108125"/>
            <a:ext cx="745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963" name="Google Shape;963;p56"/>
          <p:cNvSpPr/>
          <p:nvPr/>
        </p:nvSpPr>
        <p:spPr>
          <a:xfrm>
            <a:off x="6671925" y="2042925"/>
            <a:ext cx="8994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6"/>
          <p:cNvSpPr txBox="1"/>
          <p:nvPr/>
        </p:nvSpPr>
        <p:spPr>
          <a:xfrm>
            <a:off x="6716950" y="2067425"/>
            <a:ext cx="899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/ Go on</a:t>
            </a:r>
            <a:endParaRPr/>
          </a:p>
        </p:txBody>
      </p:sp>
      <p:sp>
        <p:nvSpPr>
          <p:cNvPr id="965" name="Google Shape;965;p56"/>
          <p:cNvSpPr txBox="1"/>
          <p:nvPr/>
        </p:nvSpPr>
        <p:spPr>
          <a:xfrm>
            <a:off x="4303075" y="2933250"/>
            <a:ext cx="745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Help</a:t>
            </a:r>
            <a:endParaRPr/>
          </a:p>
        </p:txBody>
      </p:sp>
      <p:sp>
        <p:nvSpPr>
          <p:cNvPr id="966" name="Google Shape;966;p56"/>
          <p:cNvSpPr txBox="1"/>
          <p:nvPr/>
        </p:nvSpPr>
        <p:spPr>
          <a:xfrm>
            <a:off x="6699375" y="2868700"/>
            <a:ext cx="8445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Vignette</a:t>
            </a:r>
            <a:endParaRPr/>
          </a:p>
        </p:txBody>
      </p:sp>
      <p:sp>
        <p:nvSpPr>
          <p:cNvPr id="967" name="Google Shape;967;p56"/>
          <p:cNvSpPr/>
          <p:nvPr/>
        </p:nvSpPr>
        <p:spPr>
          <a:xfrm>
            <a:off x="3446325" y="2166125"/>
            <a:ext cx="4605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6"/>
          <p:cNvSpPr/>
          <p:nvPr/>
        </p:nvSpPr>
        <p:spPr>
          <a:xfrm>
            <a:off x="5159650" y="2108125"/>
            <a:ext cx="5460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6"/>
          <p:cNvSpPr/>
          <p:nvPr/>
        </p:nvSpPr>
        <p:spPr>
          <a:xfrm>
            <a:off x="4314625" y="2904713"/>
            <a:ext cx="7458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6"/>
          <p:cNvSpPr/>
          <p:nvPr/>
        </p:nvSpPr>
        <p:spPr>
          <a:xfrm>
            <a:off x="6671925" y="2904725"/>
            <a:ext cx="8994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6"/>
          <p:cNvSpPr/>
          <p:nvPr/>
        </p:nvSpPr>
        <p:spPr>
          <a:xfrm>
            <a:off x="4948800" y="3829775"/>
            <a:ext cx="9678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6"/>
          <p:cNvSpPr txBox="1"/>
          <p:nvPr/>
        </p:nvSpPr>
        <p:spPr>
          <a:xfrm>
            <a:off x="4948800" y="3767200"/>
            <a:ext cx="102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colleague</a:t>
            </a:r>
            <a:endParaRPr/>
          </a:p>
        </p:txBody>
      </p:sp>
      <p:sp>
        <p:nvSpPr>
          <p:cNvPr id="973" name="Google Shape;973;p56"/>
          <p:cNvSpPr txBox="1"/>
          <p:nvPr/>
        </p:nvSpPr>
        <p:spPr>
          <a:xfrm>
            <a:off x="4981700" y="4282750"/>
            <a:ext cx="899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</a:t>
            </a:r>
            <a:endParaRPr/>
          </a:p>
        </p:txBody>
      </p:sp>
      <p:sp>
        <p:nvSpPr>
          <p:cNvPr id="974" name="Google Shape;974;p56"/>
          <p:cNvSpPr/>
          <p:nvPr/>
        </p:nvSpPr>
        <p:spPr>
          <a:xfrm>
            <a:off x="4948800" y="4337575"/>
            <a:ext cx="9678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6"/>
          <p:cNvSpPr txBox="1"/>
          <p:nvPr/>
        </p:nvSpPr>
        <p:spPr>
          <a:xfrm>
            <a:off x="4948800" y="4732950"/>
            <a:ext cx="967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endParaRPr/>
          </a:p>
        </p:txBody>
      </p:sp>
      <p:sp>
        <p:nvSpPr>
          <p:cNvPr id="976" name="Google Shape;976;p56"/>
          <p:cNvSpPr/>
          <p:nvPr/>
        </p:nvSpPr>
        <p:spPr>
          <a:xfrm>
            <a:off x="4948800" y="4769175"/>
            <a:ext cx="9678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6"/>
          <p:cNvSpPr txBox="1"/>
          <p:nvPr/>
        </p:nvSpPr>
        <p:spPr>
          <a:xfrm>
            <a:off x="6671925" y="4073800"/>
            <a:ext cx="1623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(always) ask help</a:t>
            </a:r>
            <a:endParaRPr/>
          </a:p>
        </p:txBody>
      </p:sp>
      <p:sp>
        <p:nvSpPr>
          <p:cNvPr id="978" name="Google Shape;978;p56"/>
          <p:cNvSpPr/>
          <p:nvPr/>
        </p:nvSpPr>
        <p:spPr>
          <a:xfrm>
            <a:off x="6671925" y="4156675"/>
            <a:ext cx="1501200" cy="50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9" name="Google Shape;979;p56"/>
          <p:cNvCxnSpPr>
            <a:stCxn id="970" idx="2"/>
            <a:endCxn id="978" idx="0"/>
          </p:cNvCxnSpPr>
          <p:nvPr/>
        </p:nvCxnSpPr>
        <p:spPr>
          <a:xfrm>
            <a:off x="7121625" y="3258725"/>
            <a:ext cx="300900" cy="8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0" name="Google Shape;980;p56"/>
          <p:cNvCxnSpPr>
            <a:stCxn id="978" idx="1"/>
            <a:endCxn id="972" idx="3"/>
          </p:cNvCxnSpPr>
          <p:nvPr/>
        </p:nvCxnSpPr>
        <p:spPr>
          <a:xfrm rot="10800000">
            <a:off x="5968725" y="3944275"/>
            <a:ext cx="703200" cy="4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1" name="Google Shape;981;p56"/>
          <p:cNvCxnSpPr>
            <a:stCxn id="978" idx="1"/>
            <a:endCxn id="974" idx="3"/>
          </p:cNvCxnSpPr>
          <p:nvPr/>
        </p:nvCxnSpPr>
        <p:spPr>
          <a:xfrm flipH="1">
            <a:off x="5916525" y="4408975"/>
            <a:ext cx="755400" cy="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2" name="Google Shape;982;p56"/>
          <p:cNvCxnSpPr>
            <a:stCxn id="978" idx="1"/>
            <a:endCxn id="976" idx="3"/>
          </p:cNvCxnSpPr>
          <p:nvPr/>
        </p:nvCxnSpPr>
        <p:spPr>
          <a:xfrm flipH="1">
            <a:off x="5916525" y="4408975"/>
            <a:ext cx="7554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56"/>
          <p:cNvCxnSpPr>
            <a:stCxn id="968" idx="3"/>
            <a:endCxn id="964" idx="1"/>
          </p:cNvCxnSpPr>
          <p:nvPr/>
        </p:nvCxnSpPr>
        <p:spPr>
          <a:xfrm>
            <a:off x="5705650" y="2285125"/>
            <a:ext cx="10113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4" name="Google Shape;984;p56"/>
          <p:cNvCxnSpPr>
            <a:stCxn id="969" idx="3"/>
            <a:endCxn id="970" idx="1"/>
          </p:cNvCxnSpPr>
          <p:nvPr/>
        </p:nvCxnSpPr>
        <p:spPr>
          <a:xfrm>
            <a:off x="5060425" y="3081713"/>
            <a:ext cx="161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56"/>
          <p:cNvCxnSpPr>
            <a:stCxn id="960" idx="2"/>
            <a:endCxn id="968" idx="1"/>
          </p:cNvCxnSpPr>
          <p:nvPr/>
        </p:nvCxnSpPr>
        <p:spPr>
          <a:xfrm>
            <a:off x="4561975" y="1815075"/>
            <a:ext cx="597600" cy="4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56"/>
          <p:cNvCxnSpPr>
            <a:stCxn id="960" idx="2"/>
            <a:endCxn id="967" idx="3"/>
          </p:cNvCxnSpPr>
          <p:nvPr/>
        </p:nvCxnSpPr>
        <p:spPr>
          <a:xfrm flipH="1">
            <a:off x="3906775" y="1815075"/>
            <a:ext cx="655200" cy="4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56"/>
          <p:cNvCxnSpPr>
            <a:stCxn id="967" idx="2"/>
            <a:endCxn id="969" idx="1"/>
          </p:cNvCxnSpPr>
          <p:nvPr/>
        </p:nvCxnSpPr>
        <p:spPr>
          <a:xfrm>
            <a:off x="3676575" y="2462225"/>
            <a:ext cx="638100" cy="6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8" name="Google Shape;988;p56"/>
          <p:cNvSpPr txBox="1"/>
          <p:nvPr/>
        </p:nvSpPr>
        <p:spPr>
          <a:xfrm>
            <a:off x="5175475" y="2813175"/>
            <a:ext cx="1272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See examples</a:t>
            </a:r>
            <a:endParaRPr sz="1100"/>
          </a:p>
        </p:txBody>
      </p:sp>
      <p:sp>
        <p:nvSpPr>
          <p:cNvPr id="989" name="Google Shape;989;p56"/>
          <p:cNvSpPr txBox="1"/>
          <p:nvPr/>
        </p:nvSpPr>
        <p:spPr>
          <a:xfrm>
            <a:off x="6151550" y="3789125"/>
            <a:ext cx="46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</a:t>
            </a:r>
            <a:endParaRPr sz="1200"/>
          </a:p>
        </p:txBody>
      </p:sp>
      <p:sp>
        <p:nvSpPr>
          <p:cNvPr id="990" name="Google Shape;990;p56"/>
          <p:cNvSpPr txBox="1"/>
          <p:nvPr/>
        </p:nvSpPr>
        <p:spPr>
          <a:xfrm>
            <a:off x="3291975" y="2541725"/>
            <a:ext cx="1272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Try with</a:t>
            </a:r>
            <a:endParaRPr sz="1100"/>
          </a:p>
        </p:txBody>
      </p:sp>
      <p:sp>
        <p:nvSpPr>
          <p:cNvPr id="991" name="Google Shape;991;p56"/>
          <p:cNvSpPr txBox="1"/>
          <p:nvPr/>
        </p:nvSpPr>
        <p:spPr>
          <a:xfrm>
            <a:off x="2941975" y="3746363"/>
            <a:ext cx="1011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992" name="Google Shape;992;p56"/>
          <p:cNvSpPr txBox="1"/>
          <p:nvPr/>
        </p:nvSpPr>
        <p:spPr>
          <a:xfrm>
            <a:off x="1990575" y="4249900"/>
            <a:ext cx="1857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(ask) stack overflow</a:t>
            </a:r>
            <a:endParaRPr/>
          </a:p>
        </p:txBody>
      </p:sp>
      <p:sp>
        <p:nvSpPr>
          <p:cNvPr id="993" name="Google Shape;993;p56"/>
          <p:cNvSpPr txBox="1"/>
          <p:nvPr/>
        </p:nvSpPr>
        <p:spPr>
          <a:xfrm>
            <a:off x="1990575" y="4707100"/>
            <a:ext cx="1857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(ask) in twitter</a:t>
            </a:r>
            <a:endParaRPr/>
          </a:p>
        </p:txBody>
      </p:sp>
      <p:sp>
        <p:nvSpPr>
          <p:cNvPr id="994" name="Google Shape;994;p56"/>
          <p:cNvSpPr/>
          <p:nvPr/>
        </p:nvSpPr>
        <p:spPr>
          <a:xfrm>
            <a:off x="2844375" y="3792700"/>
            <a:ext cx="8994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56"/>
          <p:cNvSpPr/>
          <p:nvPr/>
        </p:nvSpPr>
        <p:spPr>
          <a:xfrm>
            <a:off x="1990575" y="4307800"/>
            <a:ext cx="17532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56"/>
          <p:cNvSpPr/>
          <p:nvPr/>
        </p:nvSpPr>
        <p:spPr>
          <a:xfrm>
            <a:off x="1990575" y="4783300"/>
            <a:ext cx="1753200" cy="296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7" name="Google Shape;997;p56"/>
          <p:cNvCxnSpPr>
            <a:stCxn id="976" idx="1"/>
            <a:endCxn id="994" idx="3"/>
          </p:cNvCxnSpPr>
          <p:nvPr/>
        </p:nvCxnSpPr>
        <p:spPr>
          <a:xfrm rot="10800000">
            <a:off x="3743700" y="3969825"/>
            <a:ext cx="12051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8" name="Google Shape;998;p56"/>
          <p:cNvCxnSpPr>
            <a:stCxn id="976" idx="1"/>
            <a:endCxn id="995" idx="3"/>
          </p:cNvCxnSpPr>
          <p:nvPr/>
        </p:nvCxnSpPr>
        <p:spPr>
          <a:xfrm rot="10800000">
            <a:off x="3743700" y="4455825"/>
            <a:ext cx="12051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9" name="Google Shape;999;p56"/>
          <p:cNvCxnSpPr>
            <a:stCxn id="976" idx="1"/>
            <a:endCxn id="996" idx="3"/>
          </p:cNvCxnSpPr>
          <p:nvPr/>
        </p:nvCxnSpPr>
        <p:spPr>
          <a:xfrm flipH="1">
            <a:off x="3743700" y="4917225"/>
            <a:ext cx="12051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0" name="Google Shape;1000;p56"/>
          <p:cNvSpPr/>
          <p:nvPr/>
        </p:nvSpPr>
        <p:spPr>
          <a:xfrm>
            <a:off x="1604568" y="4469175"/>
            <a:ext cx="384300" cy="460625"/>
          </a:xfrm>
          <a:custGeom>
            <a:avLst/>
            <a:gdLst/>
            <a:ahLst/>
            <a:cxnLst/>
            <a:rect l="l" t="t" r="r" b="b"/>
            <a:pathLst>
              <a:path w="15372" h="18425" extrusionOk="0">
                <a:moveTo>
                  <a:pt x="15372" y="0"/>
                </a:moveTo>
                <a:cubicBezTo>
                  <a:pt x="12813" y="804"/>
                  <a:pt x="91" y="1755"/>
                  <a:pt x="18" y="4826"/>
                </a:cubicBezTo>
                <a:cubicBezTo>
                  <a:pt x="-55" y="7897"/>
                  <a:pt x="12447" y="16159"/>
                  <a:pt x="14933" y="184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01" name="Google Shape;1001;p56"/>
          <p:cNvSpPr txBox="1"/>
          <p:nvPr/>
        </p:nvSpPr>
        <p:spPr>
          <a:xfrm>
            <a:off x="829025" y="4307800"/>
            <a:ext cx="9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Link your post here</a:t>
            </a:r>
            <a:endParaRPr sz="1100"/>
          </a:p>
        </p:txBody>
      </p:sp>
      <p:sp>
        <p:nvSpPr>
          <p:cNvPr id="1002" name="Google Shape;1002;p56"/>
          <p:cNvSpPr txBox="1"/>
          <p:nvPr/>
        </p:nvSpPr>
        <p:spPr>
          <a:xfrm>
            <a:off x="3953275" y="3918025"/>
            <a:ext cx="46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</a:t>
            </a:r>
            <a:endParaRPr sz="1200"/>
          </a:p>
        </p:txBody>
      </p:sp>
      <p:sp>
        <p:nvSpPr>
          <p:cNvPr id="1003" name="Google Shape;1003;p56"/>
          <p:cNvSpPr txBox="1"/>
          <p:nvPr/>
        </p:nvSpPr>
        <p:spPr>
          <a:xfrm>
            <a:off x="7173825" y="3373300"/>
            <a:ext cx="1611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Could you solve it?</a:t>
            </a:r>
            <a:endParaRPr sz="1100"/>
          </a:p>
        </p:txBody>
      </p:sp>
      <p:sp>
        <p:nvSpPr>
          <p:cNvPr id="1004" name="Google Shape;1004;p56"/>
          <p:cNvSpPr/>
          <p:nvPr/>
        </p:nvSpPr>
        <p:spPr>
          <a:xfrm>
            <a:off x="7601575" y="2319650"/>
            <a:ext cx="601325" cy="1096700"/>
          </a:xfrm>
          <a:custGeom>
            <a:avLst/>
            <a:gdLst/>
            <a:ahLst/>
            <a:cxnLst/>
            <a:rect l="l" t="t" r="r" b="b"/>
            <a:pathLst>
              <a:path w="24053" h="43868" extrusionOk="0">
                <a:moveTo>
                  <a:pt x="13599" y="43868"/>
                </a:moveTo>
                <a:cubicBezTo>
                  <a:pt x="15281" y="39408"/>
                  <a:pt x="25956" y="24420"/>
                  <a:pt x="23689" y="17109"/>
                </a:cubicBezTo>
                <a:cubicBezTo>
                  <a:pt x="21423" y="9798"/>
                  <a:pt x="3948" y="2852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Help for R</a:t>
            </a:r>
            <a:endParaRPr/>
          </a:p>
        </p:txBody>
      </p:sp>
      <p:pic>
        <p:nvPicPr>
          <p:cNvPr id="1010" name="Google Shape;10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 and the pipe operator</a:t>
            </a:r>
            <a:endParaRPr/>
          </a:p>
        </p:txBody>
      </p:sp>
      <p:sp>
        <p:nvSpPr>
          <p:cNvPr id="1016" name="Google Shape;1016;p58"/>
          <p:cNvSpPr txBox="1"/>
          <p:nvPr/>
        </p:nvSpPr>
        <p:spPr>
          <a:xfrm>
            <a:off x="2470925" y="1160413"/>
            <a:ext cx="1406400" cy="411600"/>
          </a:xfrm>
          <a:prstGeom prst="rect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tidyverse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7" name="Google Shape;1017;p58"/>
          <p:cNvSpPr txBox="1"/>
          <p:nvPr/>
        </p:nvSpPr>
        <p:spPr>
          <a:xfrm>
            <a:off x="429050" y="1066063"/>
            <a:ext cx="1406400" cy="6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</a:t>
            </a:r>
            <a:endParaRPr/>
          </a:p>
        </p:txBody>
      </p:sp>
      <p:cxnSp>
        <p:nvCxnSpPr>
          <p:cNvPr id="1018" name="Google Shape;1018;p58"/>
          <p:cNvCxnSpPr>
            <a:stCxn id="1016" idx="1"/>
            <a:endCxn id="1017" idx="3"/>
          </p:cNvCxnSpPr>
          <p:nvPr/>
        </p:nvCxnSpPr>
        <p:spPr>
          <a:xfrm rot="10800000">
            <a:off x="1835525" y="1366213"/>
            <a:ext cx="635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9" name="Google Shape;1019;p58"/>
          <p:cNvSpPr txBox="1"/>
          <p:nvPr/>
        </p:nvSpPr>
        <p:spPr>
          <a:xfrm>
            <a:off x="1908538" y="1066063"/>
            <a:ext cx="643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an</a:t>
            </a:r>
            <a:endParaRPr sz="1100"/>
          </a:p>
        </p:txBody>
      </p:sp>
      <p:sp>
        <p:nvSpPr>
          <p:cNvPr id="1020" name="Google Shape;1020;p58"/>
          <p:cNvSpPr txBox="1"/>
          <p:nvPr/>
        </p:nvSpPr>
        <p:spPr>
          <a:xfrm>
            <a:off x="1187825" y="2768563"/>
            <a:ext cx="789300" cy="29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readr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1" name="Google Shape;1021;p58"/>
          <p:cNvSpPr txBox="1"/>
          <p:nvPr/>
        </p:nvSpPr>
        <p:spPr>
          <a:xfrm>
            <a:off x="2774825" y="2772760"/>
            <a:ext cx="789300" cy="28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dplyr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2" name="Google Shape;1022;p58"/>
          <p:cNvSpPr txBox="1"/>
          <p:nvPr/>
        </p:nvSpPr>
        <p:spPr>
          <a:xfrm>
            <a:off x="4301825" y="2772763"/>
            <a:ext cx="917700" cy="28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ggplot2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3" name="Google Shape;1023;p58"/>
          <p:cNvSpPr txBox="1"/>
          <p:nvPr/>
        </p:nvSpPr>
        <p:spPr>
          <a:xfrm>
            <a:off x="5888725" y="2566663"/>
            <a:ext cx="857700" cy="5793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pipe</a:t>
            </a:r>
            <a:endParaRPr sz="1800"/>
          </a:p>
        </p:txBody>
      </p:sp>
      <p:sp>
        <p:nvSpPr>
          <p:cNvPr id="1024" name="Google Shape;1024;p58"/>
          <p:cNvSpPr txBox="1"/>
          <p:nvPr/>
        </p:nvSpPr>
        <p:spPr>
          <a:xfrm>
            <a:off x="2188600" y="1572013"/>
            <a:ext cx="1067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includes</a:t>
            </a:r>
            <a:endParaRPr sz="1100"/>
          </a:p>
        </p:txBody>
      </p:sp>
      <p:sp>
        <p:nvSpPr>
          <p:cNvPr id="1025" name="Google Shape;1025;p58"/>
          <p:cNvSpPr txBox="1"/>
          <p:nvPr/>
        </p:nvSpPr>
        <p:spPr>
          <a:xfrm>
            <a:off x="2654825" y="1926888"/>
            <a:ext cx="1029300" cy="36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026" name="Google Shape;1026;p58"/>
          <p:cNvSpPr txBox="1"/>
          <p:nvPr/>
        </p:nvSpPr>
        <p:spPr>
          <a:xfrm>
            <a:off x="2607650" y="3570638"/>
            <a:ext cx="1140900" cy="36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027" name="Google Shape;1027;p58"/>
          <p:cNvSpPr txBox="1"/>
          <p:nvPr/>
        </p:nvSpPr>
        <p:spPr>
          <a:xfrm>
            <a:off x="158525" y="4320938"/>
            <a:ext cx="10293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read_csv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8" name="Google Shape;1028;p58"/>
          <p:cNvSpPr txBox="1"/>
          <p:nvPr/>
        </p:nvSpPr>
        <p:spPr>
          <a:xfrm>
            <a:off x="1483900" y="4320938"/>
            <a:ext cx="8577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9" name="Google Shape;1029;p58"/>
          <p:cNvSpPr txBox="1"/>
          <p:nvPr/>
        </p:nvSpPr>
        <p:spPr>
          <a:xfrm>
            <a:off x="2727750" y="4322188"/>
            <a:ext cx="9177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0" name="Google Shape;1030;p58"/>
          <p:cNvSpPr txBox="1"/>
          <p:nvPr/>
        </p:nvSpPr>
        <p:spPr>
          <a:xfrm>
            <a:off x="3987650" y="4329488"/>
            <a:ext cx="9780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arrange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1" name="Google Shape;1031;p58"/>
          <p:cNvSpPr txBox="1"/>
          <p:nvPr/>
        </p:nvSpPr>
        <p:spPr>
          <a:xfrm>
            <a:off x="2654825" y="2340363"/>
            <a:ext cx="536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like</a:t>
            </a:r>
            <a:endParaRPr sz="1100"/>
          </a:p>
        </p:txBody>
      </p:sp>
      <p:sp>
        <p:nvSpPr>
          <p:cNvPr id="1032" name="Google Shape;1032;p58"/>
          <p:cNvSpPr txBox="1"/>
          <p:nvPr/>
        </p:nvSpPr>
        <p:spPr>
          <a:xfrm>
            <a:off x="2238650" y="3336538"/>
            <a:ext cx="978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include</a:t>
            </a:r>
            <a:endParaRPr sz="1100"/>
          </a:p>
        </p:txBody>
      </p:sp>
      <p:cxnSp>
        <p:nvCxnSpPr>
          <p:cNvPr id="1033" name="Google Shape;1033;p58"/>
          <p:cNvCxnSpPr>
            <a:stCxn id="1025" idx="2"/>
            <a:endCxn id="1021" idx="0"/>
          </p:cNvCxnSpPr>
          <p:nvPr/>
        </p:nvCxnSpPr>
        <p:spPr>
          <a:xfrm>
            <a:off x="3169475" y="2295888"/>
            <a:ext cx="0" cy="47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4" name="Google Shape;1034;p58"/>
          <p:cNvCxnSpPr/>
          <p:nvPr/>
        </p:nvCxnSpPr>
        <p:spPr>
          <a:xfrm>
            <a:off x="3182375" y="2526463"/>
            <a:ext cx="1595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58"/>
          <p:cNvCxnSpPr/>
          <p:nvPr/>
        </p:nvCxnSpPr>
        <p:spPr>
          <a:xfrm rot="10800000">
            <a:off x="1578275" y="2526463"/>
            <a:ext cx="1604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58"/>
          <p:cNvCxnSpPr>
            <a:endCxn id="1020" idx="0"/>
          </p:cNvCxnSpPr>
          <p:nvPr/>
        </p:nvCxnSpPr>
        <p:spPr>
          <a:xfrm>
            <a:off x="1582475" y="2532763"/>
            <a:ext cx="0" cy="23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7" name="Google Shape;1037;p58"/>
          <p:cNvCxnSpPr>
            <a:stCxn id="1022" idx="0"/>
          </p:cNvCxnSpPr>
          <p:nvPr/>
        </p:nvCxnSpPr>
        <p:spPr>
          <a:xfrm rot="10800000">
            <a:off x="4760675" y="2532763"/>
            <a:ext cx="0" cy="24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38" name="Google Shape;1038;p58"/>
          <p:cNvCxnSpPr/>
          <p:nvPr/>
        </p:nvCxnSpPr>
        <p:spPr>
          <a:xfrm rot="10800000">
            <a:off x="3178100" y="3070538"/>
            <a:ext cx="0" cy="47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39" name="Google Shape;1039;p58"/>
          <p:cNvCxnSpPr/>
          <p:nvPr/>
        </p:nvCxnSpPr>
        <p:spPr>
          <a:xfrm rot="10800000">
            <a:off x="1569800" y="3316963"/>
            <a:ext cx="1595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58"/>
          <p:cNvCxnSpPr/>
          <p:nvPr/>
        </p:nvCxnSpPr>
        <p:spPr>
          <a:xfrm>
            <a:off x="3165200" y="3316963"/>
            <a:ext cx="1604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58"/>
          <p:cNvCxnSpPr/>
          <p:nvPr/>
        </p:nvCxnSpPr>
        <p:spPr>
          <a:xfrm rot="10800000">
            <a:off x="4765100" y="3074838"/>
            <a:ext cx="0" cy="23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58"/>
          <p:cNvCxnSpPr/>
          <p:nvPr/>
        </p:nvCxnSpPr>
        <p:spPr>
          <a:xfrm>
            <a:off x="1569650" y="3070663"/>
            <a:ext cx="0" cy="24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58"/>
          <p:cNvCxnSpPr>
            <a:stCxn id="1025" idx="0"/>
            <a:endCxn id="1016" idx="2"/>
          </p:cNvCxnSpPr>
          <p:nvPr/>
        </p:nvCxnSpPr>
        <p:spPr>
          <a:xfrm rot="10800000" flipH="1">
            <a:off x="3169475" y="1571988"/>
            <a:ext cx="4800" cy="35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44" name="Google Shape;1044;p58"/>
          <p:cNvSpPr/>
          <p:nvPr/>
        </p:nvSpPr>
        <p:spPr>
          <a:xfrm rot="5400000">
            <a:off x="3714225" y="1271913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8"/>
          <p:cNvSpPr/>
          <p:nvPr/>
        </p:nvSpPr>
        <p:spPr>
          <a:xfrm rot="5400000">
            <a:off x="3714225" y="1424313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8"/>
          <p:cNvSpPr/>
          <p:nvPr/>
        </p:nvSpPr>
        <p:spPr>
          <a:xfrm rot="5400000">
            <a:off x="2517650" y="1233613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58"/>
          <p:cNvSpPr/>
          <p:nvPr/>
        </p:nvSpPr>
        <p:spPr>
          <a:xfrm rot="5400000">
            <a:off x="2517650" y="13791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8"/>
          <p:cNvSpPr/>
          <p:nvPr/>
        </p:nvSpPr>
        <p:spPr>
          <a:xfrm rot="5400000">
            <a:off x="2680550" y="1186363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8"/>
          <p:cNvSpPr/>
          <p:nvPr/>
        </p:nvSpPr>
        <p:spPr>
          <a:xfrm rot="5400000">
            <a:off x="3294050" y="1186363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58"/>
          <p:cNvSpPr/>
          <p:nvPr/>
        </p:nvSpPr>
        <p:spPr>
          <a:xfrm rot="5400000">
            <a:off x="3619838" y="11574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8"/>
          <p:cNvSpPr/>
          <p:nvPr/>
        </p:nvSpPr>
        <p:spPr>
          <a:xfrm rot="5400000">
            <a:off x="3564125" y="141233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8"/>
          <p:cNvSpPr/>
          <p:nvPr/>
        </p:nvSpPr>
        <p:spPr>
          <a:xfrm rot="5400000">
            <a:off x="3216650" y="14733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8"/>
          <p:cNvSpPr/>
          <p:nvPr/>
        </p:nvSpPr>
        <p:spPr>
          <a:xfrm rot="5400000">
            <a:off x="2875800" y="11574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58"/>
          <p:cNvSpPr/>
          <p:nvPr/>
        </p:nvSpPr>
        <p:spPr>
          <a:xfrm rot="5400000">
            <a:off x="2652688" y="143163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5400000">
            <a:off x="2867150" y="14733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/>
          <p:nvPr/>
        </p:nvSpPr>
        <p:spPr>
          <a:xfrm rot="5400000">
            <a:off x="3068750" y="115748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/>
          <p:nvPr/>
        </p:nvSpPr>
        <p:spPr>
          <a:xfrm rot="5400000">
            <a:off x="3390388" y="1431638"/>
            <a:ext cx="94200" cy="94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8"/>
          <p:cNvSpPr txBox="1"/>
          <p:nvPr/>
        </p:nvSpPr>
        <p:spPr>
          <a:xfrm rot="1631127">
            <a:off x="3920962" y="1696101"/>
            <a:ext cx="2193175" cy="21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    includes the operator</a:t>
            </a:r>
            <a:endParaRPr sz="1100"/>
          </a:p>
        </p:txBody>
      </p:sp>
      <p:cxnSp>
        <p:nvCxnSpPr>
          <p:cNvPr id="1059" name="Google Shape;1059;p58"/>
          <p:cNvCxnSpPr>
            <a:stCxn id="1023" idx="2"/>
            <a:endCxn id="1026" idx="3"/>
          </p:cNvCxnSpPr>
          <p:nvPr/>
        </p:nvCxnSpPr>
        <p:spPr>
          <a:xfrm flipH="1">
            <a:off x="3748675" y="3145963"/>
            <a:ext cx="2568900" cy="60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0" name="Google Shape;1060;p58"/>
          <p:cNvSpPr txBox="1"/>
          <p:nvPr/>
        </p:nvSpPr>
        <p:spPr>
          <a:xfrm rot="-805507">
            <a:off x="3992651" y="3273214"/>
            <a:ext cx="1732749" cy="21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to combine</a:t>
            </a:r>
            <a:endParaRPr sz="1100"/>
          </a:p>
        </p:txBody>
      </p:sp>
      <p:sp>
        <p:nvSpPr>
          <p:cNvPr id="1061" name="Google Shape;1061;p58"/>
          <p:cNvSpPr txBox="1"/>
          <p:nvPr/>
        </p:nvSpPr>
        <p:spPr>
          <a:xfrm>
            <a:off x="429050" y="1926875"/>
            <a:ext cx="1406400" cy="46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cxnSp>
        <p:nvCxnSpPr>
          <p:cNvPr id="1062" name="Google Shape;1062;p58"/>
          <p:cNvCxnSpPr>
            <a:stCxn id="1017" idx="2"/>
            <a:endCxn id="1061" idx="0"/>
          </p:cNvCxnSpPr>
          <p:nvPr/>
        </p:nvCxnSpPr>
        <p:spPr>
          <a:xfrm>
            <a:off x="1132250" y="1666363"/>
            <a:ext cx="0" cy="26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3" name="Google Shape;1063;p58"/>
          <p:cNvSpPr txBox="1"/>
          <p:nvPr/>
        </p:nvSpPr>
        <p:spPr>
          <a:xfrm>
            <a:off x="0" y="1689388"/>
            <a:ext cx="19086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 wrangle and   visualize</a:t>
            </a:r>
            <a:endParaRPr sz="1100"/>
          </a:p>
        </p:txBody>
      </p:sp>
      <p:sp>
        <p:nvSpPr>
          <p:cNvPr id="1064" name="Google Shape;1064;p58"/>
          <p:cNvSpPr txBox="1"/>
          <p:nvPr/>
        </p:nvSpPr>
        <p:spPr>
          <a:xfrm>
            <a:off x="5286175" y="3654138"/>
            <a:ext cx="2062800" cy="36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f(x,y)   x %&gt;% f(y)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5" name="Google Shape;1065;p58"/>
          <p:cNvSpPr/>
          <p:nvPr/>
        </p:nvSpPr>
        <p:spPr>
          <a:xfrm>
            <a:off x="6017300" y="3734950"/>
            <a:ext cx="128700" cy="141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6017300" y="3800725"/>
            <a:ext cx="128700" cy="141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58"/>
          <p:cNvSpPr txBox="1"/>
          <p:nvPr/>
        </p:nvSpPr>
        <p:spPr>
          <a:xfrm>
            <a:off x="5850775" y="3271938"/>
            <a:ext cx="1498200" cy="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is   defined 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8" name="Google Shape;1068;p58"/>
          <p:cNvCxnSpPr>
            <a:stCxn id="1026" idx="2"/>
            <a:endCxn id="1029" idx="0"/>
          </p:cNvCxnSpPr>
          <p:nvPr/>
        </p:nvCxnSpPr>
        <p:spPr>
          <a:xfrm>
            <a:off x="3178100" y="3939638"/>
            <a:ext cx="8400" cy="382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9" name="Google Shape;1069;p58"/>
          <p:cNvCxnSpPr>
            <a:stCxn id="1026" idx="2"/>
            <a:endCxn id="1028" idx="0"/>
          </p:cNvCxnSpPr>
          <p:nvPr/>
        </p:nvCxnSpPr>
        <p:spPr>
          <a:xfrm flipH="1">
            <a:off x="1912700" y="3939638"/>
            <a:ext cx="1265400" cy="38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0" name="Google Shape;1070;p58"/>
          <p:cNvCxnSpPr>
            <a:stCxn id="1026" idx="2"/>
            <a:endCxn id="1030" idx="0"/>
          </p:cNvCxnSpPr>
          <p:nvPr/>
        </p:nvCxnSpPr>
        <p:spPr>
          <a:xfrm>
            <a:off x="3178100" y="3939638"/>
            <a:ext cx="1298700" cy="39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1" name="Google Shape;1071;p58"/>
          <p:cNvCxnSpPr>
            <a:stCxn id="1026" idx="2"/>
            <a:endCxn id="1027" idx="0"/>
          </p:cNvCxnSpPr>
          <p:nvPr/>
        </p:nvCxnSpPr>
        <p:spPr>
          <a:xfrm flipH="1">
            <a:off x="673100" y="3939638"/>
            <a:ext cx="2505000" cy="38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2" name="Google Shape;1072;p58"/>
          <p:cNvSpPr txBox="1"/>
          <p:nvPr/>
        </p:nvSpPr>
        <p:spPr>
          <a:xfrm>
            <a:off x="5528225" y="4329488"/>
            <a:ext cx="9780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ggplot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73" name="Google Shape;1073;p58"/>
          <p:cNvCxnSpPr>
            <a:stCxn id="1026" idx="2"/>
            <a:endCxn id="1072" idx="0"/>
          </p:cNvCxnSpPr>
          <p:nvPr/>
        </p:nvCxnSpPr>
        <p:spPr>
          <a:xfrm>
            <a:off x="3178100" y="3939638"/>
            <a:ext cx="2839200" cy="39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58"/>
          <p:cNvCxnSpPr>
            <a:stCxn id="1016" idx="3"/>
            <a:endCxn id="1023" idx="0"/>
          </p:cNvCxnSpPr>
          <p:nvPr/>
        </p:nvCxnSpPr>
        <p:spPr>
          <a:xfrm>
            <a:off x="3877325" y="1366213"/>
            <a:ext cx="2440200" cy="120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58"/>
          <p:cNvCxnSpPr>
            <a:stCxn id="1023" idx="2"/>
            <a:endCxn id="1064" idx="0"/>
          </p:cNvCxnSpPr>
          <p:nvPr/>
        </p:nvCxnSpPr>
        <p:spPr>
          <a:xfrm>
            <a:off x="6317575" y="3145963"/>
            <a:ext cx="0" cy="50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6" name="Google Shape;1076;p58"/>
          <p:cNvSpPr txBox="1"/>
          <p:nvPr/>
        </p:nvSpPr>
        <p:spPr>
          <a:xfrm>
            <a:off x="6851313" y="2622288"/>
            <a:ext cx="8577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helps to  </a:t>
            </a:r>
            <a:endParaRPr sz="1100"/>
          </a:p>
        </p:txBody>
      </p:sp>
      <p:sp>
        <p:nvSpPr>
          <p:cNvPr id="1077" name="Google Shape;1077;p58"/>
          <p:cNvSpPr txBox="1"/>
          <p:nvPr/>
        </p:nvSpPr>
        <p:spPr>
          <a:xfrm>
            <a:off x="7813900" y="2650513"/>
            <a:ext cx="1140900" cy="41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readability</a:t>
            </a:r>
            <a:endParaRPr/>
          </a:p>
        </p:txBody>
      </p:sp>
      <p:cxnSp>
        <p:nvCxnSpPr>
          <p:cNvPr id="1078" name="Google Shape;1078;p58"/>
          <p:cNvCxnSpPr>
            <a:stCxn id="1023" idx="3"/>
            <a:endCxn id="1077" idx="1"/>
          </p:cNvCxnSpPr>
          <p:nvPr/>
        </p:nvCxnSpPr>
        <p:spPr>
          <a:xfrm>
            <a:off x="6746425" y="2856313"/>
            <a:ext cx="1067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9" name="Google Shape;1079;p58"/>
          <p:cNvSpPr txBox="1"/>
          <p:nvPr/>
        </p:nvSpPr>
        <p:spPr>
          <a:xfrm>
            <a:off x="6957188" y="2839038"/>
            <a:ext cx="7044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improve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dplyr Verbs</a:t>
            </a:r>
            <a:endParaRPr/>
          </a:p>
        </p:txBody>
      </p:sp>
      <p:pic>
        <p:nvPicPr>
          <p:cNvPr id="1085" name="Google Shape;10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0125"/>
            <a:ext cx="59436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dplyr grouping</a:t>
            </a:r>
            <a:endParaRPr/>
          </a:p>
        </p:txBody>
      </p:sp>
      <p:pic>
        <p:nvPicPr>
          <p:cNvPr id="1091" name="Google Shape;10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63" y="1017725"/>
            <a:ext cx="54822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</a:t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/>
        </p:nvSpPr>
        <p:spPr>
          <a:xfrm>
            <a:off x="5700600" y="3901675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factor()</a:t>
            </a:r>
            <a:endParaRPr sz="1000"/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in R</a:t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1671975" y="1876013"/>
            <a:ext cx="932100" cy="44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Types in Real Life</a:t>
            </a:r>
            <a:endParaRPr sz="1000"/>
          </a:p>
        </p:txBody>
      </p:sp>
      <p:sp>
        <p:nvSpPr>
          <p:cNvPr id="194" name="Google Shape;194;p17"/>
          <p:cNvSpPr/>
          <p:nvPr/>
        </p:nvSpPr>
        <p:spPr>
          <a:xfrm>
            <a:off x="4001050" y="1387100"/>
            <a:ext cx="1227300" cy="44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Representations in R</a:t>
            </a:r>
            <a:endParaRPr sz="1000"/>
          </a:p>
        </p:txBody>
      </p:sp>
      <p:sp>
        <p:nvSpPr>
          <p:cNvPr id="195" name="Google Shape;195;p17"/>
          <p:cNvSpPr/>
          <p:nvPr/>
        </p:nvSpPr>
        <p:spPr>
          <a:xfrm>
            <a:off x="4198600" y="2750313"/>
            <a:ext cx="832200" cy="44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Factors</a:t>
            </a:r>
            <a:endParaRPr sz="1000"/>
          </a:p>
        </p:txBody>
      </p:sp>
      <p:sp>
        <p:nvSpPr>
          <p:cNvPr id="196" name="Google Shape;196;p17"/>
          <p:cNvSpPr/>
          <p:nvPr/>
        </p:nvSpPr>
        <p:spPr>
          <a:xfrm>
            <a:off x="2554125" y="3870975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Levels</a:t>
            </a:r>
            <a:endParaRPr sz="1000"/>
          </a:p>
        </p:txBody>
      </p:sp>
      <p:sp>
        <p:nvSpPr>
          <p:cNvPr id="197" name="Google Shape;197;p17"/>
          <p:cNvSpPr/>
          <p:nvPr/>
        </p:nvSpPr>
        <p:spPr>
          <a:xfrm>
            <a:off x="4198600" y="3901675"/>
            <a:ext cx="832200" cy="44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forcats</a:t>
            </a:r>
            <a:r>
              <a:rPr lang="en" sz="1000"/>
              <a:t> package</a:t>
            </a:r>
            <a:endParaRPr sz="1000"/>
          </a:p>
        </p:txBody>
      </p:sp>
      <p:sp>
        <p:nvSpPr>
          <p:cNvPr id="198" name="Google Shape;198;p17"/>
          <p:cNvSpPr/>
          <p:nvPr/>
        </p:nvSpPr>
        <p:spPr>
          <a:xfrm>
            <a:off x="6358200" y="2974400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</a:t>
            </a:r>
            <a:endParaRPr sz="1000"/>
          </a:p>
        </p:txBody>
      </p:sp>
      <p:sp>
        <p:nvSpPr>
          <p:cNvPr id="199" name="Google Shape;199;p17"/>
          <p:cNvSpPr/>
          <p:nvPr/>
        </p:nvSpPr>
        <p:spPr>
          <a:xfrm>
            <a:off x="656600" y="1079475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Text</a:t>
            </a:r>
            <a:endParaRPr sz="1000"/>
          </a:p>
        </p:txBody>
      </p:sp>
      <p:sp>
        <p:nvSpPr>
          <p:cNvPr id="200" name="Google Shape;200;p17"/>
          <p:cNvSpPr/>
          <p:nvPr/>
        </p:nvSpPr>
        <p:spPr>
          <a:xfrm>
            <a:off x="2308550" y="1059913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Numeric</a:t>
            </a:r>
            <a:endParaRPr sz="1000"/>
          </a:p>
        </p:txBody>
      </p:sp>
      <p:sp>
        <p:nvSpPr>
          <p:cNvPr id="201" name="Google Shape;201;p17"/>
          <p:cNvSpPr/>
          <p:nvPr/>
        </p:nvSpPr>
        <p:spPr>
          <a:xfrm>
            <a:off x="1688625" y="2821850"/>
            <a:ext cx="8988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Categorical</a:t>
            </a:r>
            <a:endParaRPr sz="1000"/>
          </a:p>
        </p:txBody>
      </p:sp>
      <p:sp>
        <p:nvSpPr>
          <p:cNvPr id="202" name="Google Shape;202;p17"/>
          <p:cNvSpPr/>
          <p:nvPr/>
        </p:nvSpPr>
        <p:spPr>
          <a:xfrm>
            <a:off x="7925050" y="2216475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Models</a:t>
            </a:r>
            <a:endParaRPr sz="1000"/>
          </a:p>
        </p:txBody>
      </p:sp>
      <p:sp>
        <p:nvSpPr>
          <p:cNvPr id="203" name="Google Shape;203;p17"/>
          <p:cNvSpPr/>
          <p:nvPr/>
        </p:nvSpPr>
        <p:spPr>
          <a:xfrm>
            <a:off x="7925050" y="2974400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Charts</a:t>
            </a:r>
            <a:endParaRPr sz="1000"/>
          </a:p>
        </p:txBody>
      </p:sp>
      <p:sp>
        <p:nvSpPr>
          <p:cNvPr id="204" name="Google Shape;204;p17"/>
          <p:cNvSpPr/>
          <p:nvPr/>
        </p:nvSpPr>
        <p:spPr>
          <a:xfrm>
            <a:off x="7925050" y="3695425"/>
            <a:ext cx="8322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Tables</a:t>
            </a:r>
            <a:endParaRPr sz="1000"/>
          </a:p>
        </p:txBody>
      </p:sp>
      <p:cxnSp>
        <p:nvCxnSpPr>
          <p:cNvPr id="205" name="Google Shape;205;p17"/>
          <p:cNvCxnSpPr>
            <a:stCxn id="196" idx="2"/>
            <a:endCxn id="198" idx="2"/>
          </p:cNvCxnSpPr>
          <p:nvPr/>
        </p:nvCxnSpPr>
        <p:spPr>
          <a:xfrm rot="-5400000">
            <a:off x="4423875" y="1823325"/>
            <a:ext cx="896700" cy="3804000"/>
          </a:xfrm>
          <a:prstGeom prst="bentConnector3">
            <a:avLst>
              <a:gd name="adj1" fmla="val -501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7"/>
          <p:cNvCxnSpPr>
            <a:stCxn id="195" idx="2"/>
            <a:endCxn id="196" idx="0"/>
          </p:cNvCxnSpPr>
          <p:nvPr/>
        </p:nvCxnSpPr>
        <p:spPr>
          <a:xfrm flipH="1">
            <a:off x="2970100" y="3192813"/>
            <a:ext cx="1644600" cy="6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17"/>
          <p:cNvCxnSpPr>
            <a:stCxn id="195" idx="2"/>
            <a:endCxn id="197" idx="0"/>
          </p:cNvCxnSpPr>
          <p:nvPr/>
        </p:nvCxnSpPr>
        <p:spPr>
          <a:xfrm>
            <a:off x="4614700" y="3192813"/>
            <a:ext cx="0" cy="7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7"/>
          <p:cNvCxnSpPr>
            <a:stCxn id="195" idx="2"/>
            <a:endCxn id="191" idx="0"/>
          </p:cNvCxnSpPr>
          <p:nvPr/>
        </p:nvCxnSpPr>
        <p:spPr>
          <a:xfrm>
            <a:off x="4614700" y="3192813"/>
            <a:ext cx="1502100" cy="7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7"/>
          <p:cNvCxnSpPr>
            <a:stCxn id="201" idx="2"/>
            <a:endCxn id="196" idx="0"/>
          </p:cNvCxnSpPr>
          <p:nvPr/>
        </p:nvCxnSpPr>
        <p:spPr>
          <a:xfrm>
            <a:off x="2138025" y="3124550"/>
            <a:ext cx="832200" cy="7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7"/>
          <p:cNvCxnSpPr>
            <a:stCxn id="201" idx="3"/>
            <a:endCxn id="195" idx="1"/>
          </p:cNvCxnSpPr>
          <p:nvPr/>
        </p:nvCxnSpPr>
        <p:spPr>
          <a:xfrm rot="10800000" flipH="1">
            <a:off x="2587425" y="2971700"/>
            <a:ext cx="1611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7"/>
          <p:cNvCxnSpPr>
            <a:stCxn id="193" idx="2"/>
            <a:endCxn id="201" idx="0"/>
          </p:cNvCxnSpPr>
          <p:nvPr/>
        </p:nvCxnSpPr>
        <p:spPr>
          <a:xfrm>
            <a:off x="2138025" y="2318513"/>
            <a:ext cx="0" cy="5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17"/>
          <p:cNvCxnSpPr>
            <a:stCxn id="193" idx="0"/>
            <a:endCxn id="199" idx="2"/>
          </p:cNvCxnSpPr>
          <p:nvPr/>
        </p:nvCxnSpPr>
        <p:spPr>
          <a:xfrm rot="10800000">
            <a:off x="1072725" y="1382213"/>
            <a:ext cx="1065300" cy="4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17"/>
          <p:cNvCxnSpPr>
            <a:stCxn id="193" idx="0"/>
            <a:endCxn id="200" idx="2"/>
          </p:cNvCxnSpPr>
          <p:nvPr/>
        </p:nvCxnSpPr>
        <p:spPr>
          <a:xfrm rot="10800000" flipH="1">
            <a:off x="2138025" y="1362713"/>
            <a:ext cx="586500" cy="51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7"/>
          <p:cNvCxnSpPr>
            <a:stCxn id="193" idx="3"/>
            <a:endCxn id="194" idx="1"/>
          </p:cNvCxnSpPr>
          <p:nvPr/>
        </p:nvCxnSpPr>
        <p:spPr>
          <a:xfrm rot="10800000" flipH="1">
            <a:off x="2604075" y="1608263"/>
            <a:ext cx="1397100" cy="4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17"/>
          <p:cNvCxnSpPr>
            <a:stCxn id="195" idx="0"/>
            <a:endCxn id="194" idx="2"/>
          </p:cNvCxnSpPr>
          <p:nvPr/>
        </p:nvCxnSpPr>
        <p:spPr>
          <a:xfrm rot="10800000">
            <a:off x="4614700" y="1829613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17"/>
          <p:cNvCxnSpPr>
            <a:stCxn id="194" idx="2"/>
            <a:endCxn id="198" idx="0"/>
          </p:cNvCxnSpPr>
          <p:nvPr/>
        </p:nvCxnSpPr>
        <p:spPr>
          <a:xfrm>
            <a:off x="4614700" y="1829600"/>
            <a:ext cx="2159700" cy="11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7"/>
          <p:cNvCxnSpPr>
            <a:stCxn id="198" idx="3"/>
            <a:endCxn id="202" idx="1"/>
          </p:cNvCxnSpPr>
          <p:nvPr/>
        </p:nvCxnSpPr>
        <p:spPr>
          <a:xfrm rot="10800000" flipH="1">
            <a:off x="7190400" y="2367950"/>
            <a:ext cx="734700" cy="7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7"/>
          <p:cNvCxnSpPr>
            <a:stCxn id="198" idx="3"/>
            <a:endCxn id="203" idx="1"/>
          </p:cNvCxnSpPr>
          <p:nvPr/>
        </p:nvCxnSpPr>
        <p:spPr>
          <a:xfrm>
            <a:off x="7190400" y="3125750"/>
            <a:ext cx="73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7"/>
          <p:cNvCxnSpPr>
            <a:stCxn id="198" idx="3"/>
            <a:endCxn id="204" idx="1"/>
          </p:cNvCxnSpPr>
          <p:nvPr/>
        </p:nvCxnSpPr>
        <p:spPr>
          <a:xfrm>
            <a:off x="7190400" y="3125750"/>
            <a:ext cx="734700" cy="7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17"/>
          <p:cNvSpPr txBox="1"/>
          <p:nvPr/>
        </p:nvSpPr>
        <p:spPr>
          <a:xfrm>
            <a:off x="1721925" y="1466825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include</a:t>
            </a:r>
            <a:endParaRPr sz="1000"/>
          </a:p>
        </p:txBody>
      </p:sp>
      <p:sp>
        <p:nvSpPr>
          <p:cNvPr id="221" name="Google Shape;221;p17"/>
          <p:cNvSpPr txBox="1"/>
          <p:nvPr/>
        </p:nvSpPr>
        <p:spPr>
          <a:xfrm>
            <a:off x="1508325" y="2425000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include</a:t>
            </a:r>
            <a:endParaRPr sz="1000"/>
          </a:p>
        </p:txBody>
      </p:sp>
      <p:sp>
        <p:nvSpPr>
          <p:cNvPr id="222" name="Google Shape;222;p17"/>
          <p:cNvSpPr txBox="1"/>
          <p:nvPr/>
        </p:nvSpPr>
        <p:spPr>
          <a:xfrm>
            <a:off x="2875963" y="2696200"/>
            <a:ext cx="10341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represented by</a:t>
            </a:r>
            <a:endParaRPr sz="1000"/>
          </a:p>
        </p:txBody>
      </p:sp>
      <p:sp>
        <p:nvSpPr>
          <p:cNvPr id="223" name="Google Shape;223;p17"/>
          <p:cNvSpPr txBox="1"/>
          <p:nvPr/>
        </p:nvSpPr>
        <p:spPr>
          <a:xfrm>
            <a:off x="1893150" y="3325625"/>
            <a:ext cx="660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implies unique</a:t>
            </a:r>
            <a:endParaRPr sz="1000"/>
          </a:p>
        </p:txBody>
      </p:sp>
      <p:sp>
        <p:nvSpPr>
          <p:cNvPr id="224" name="Google Shape;224;p17"/>
          <p:cNvSpPr txBox="1"/>
          <p:nvPr/>
        </p:nvSpPr>
        <p:spPr>
          <a:xfrm>
            <a:off x="2970300" y="3181925"/>
            <a:ext cx="660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have unique</a:t>
            </a:r>
            <a:endParaRPr sz="1000"/>
          </a:p>
        </p:txBody>
      </p:sp>
      <p:sp>
        <p:nvSpPr>
          <p:cNvPr id="225" name="Google Shape;225;p17"/>
          <p:cNvSpPr txBox="1"/>
          <p:nvPr/>
        </p:nvSpPr>
        <p:spPr>
          <a:xfrm>
            <a:off x="4359925" y="4623075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have</a:t>
            </a:r>
            <a:endParaRPr sz="1000"/>
          </a:p>
        </p:txBody>
      </p:sp>
      <p:sp>
        <p:nvSpPr>
          <p:cNvPr id="226" name="Google Shape;226;p17"/>
          <p:cNvSpPr txBox="1"/>
          <p:nvPr/>
        </p:nvSpPr>
        <p:spPr>
          <a:xfrm>
            <a:off x="3985000" y="3488250"/>
            <a:ext cx="629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easier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with</a:t>
            </a:r>
            <a:endParaRPr sz="1000"/>
          </a:p>
        </p:txBody>
      </p:sp>
      <p:sp>
        <p:nvSpPr>
          <p:cNvPr id="227" name="Google Shape;227;p17"/>
          <p:cNvSpPr txBox="1"/>
          <p:nvPr/>
        </p:nvSpPr>
        <p:spPr>
          <a:xfrm>
            <a:off x="5217999" y="3286638"/>
            <a:ext cx="8988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created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with</a:t>
            </a:r>
            <a:endParaRPr sz="1000"/>
          </a:p>
        </p:txBody>
      </p:sp>
      <p:sp>
        <p:nvSpPr>
          <p:cNvPr id="228" name="Google Shape;228;p17"/>
          <p:cNvSpPr txBox="1"/>
          <p:nvPr/>
        </p:nvSpPr>
        <p:spPr>
          <a:xfrm>
            <a:off x="3015963" y="1521425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have</a:t>
            </a:r>
            <a:endParaRPr sz="1000"/>
          </a:p>
        </p:txBody>
      </p:sp>
      <p:sp>
        <p:nvSpPr>
          <p:cNvPr id="229" name="Google Shape;229;p17"/>
          <p:cNvSpPr txBox="1"/>
          <p:nvPr/>
        </p:nvSpPr>
        <p:spPr>
          <a:xfrm>
            <a:off x="4614701" y="2198963"/>
            <a:ext cx="392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are</a:t>
            </a:r>
            <a:endParaRPr sz="1000"/>
          </a:p>
        </p:txBody>
      </p:sp>
      <p:sp>
        <p:nvSpPr>
          <p:cNvPr id="230" name="Google Shape;230;p17"/>
          <p:cNvSpPr txBox="1"/>
          <p:nvPr/>
        </p:nvSpPr>
        <p:spPr>
          <a:xfrm>
            <a:off x="5834100" y="2250650"/>
            <a:ext cx="565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affects</a:t>
            </a:r>
            <a:endParaRPr sz="1000"/>
          </a:p>
        </p:txBody>
      </p:sp>
      <p:sp>
        <p:nvSpPr>
          <p:cNvPr id="231" name="Google Shape;231;p17"/>
          <p:cNvSpPr txBox="1"/>
          <p:nvPr/>
        </p:nvSpPr>
        <p:spPr>
          <a:xfrm>
            <a:off x="7295350" y="2856000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controls</a:t>
            </a:r>
            <a:endParaRPr sz="1000"/>
          </a:p>
        </p:txBody>
      </p:sp>
      <p:sp>
        <p:nvSpPr>
          <p:cNvPr id="232" name="Google Shape;232;p17"/>
          <p:cNvSpPr txBox="1"/>
          <p:nvPr/>
        </p:nvSpPr>
        <p:spPr>
          <a:xfrm>
            <a:off x="6960400" y="2396175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controls</a:t>
            </a:r>
            <a:endParaRPr sz="1000"/>
          </a:p>
        </p:txBody>
      </p:sp>
      <p:sp>
        <p:nvSpPr>
          <p:cNvPr id="233" name="Google Shape;233;p17"/>
          <p:cNvSpPr txBox="1"/>
          <p:nvPr/>
        </p:nvSpPr>
        <p:spPr>
          <a:xfrm>
            <a:off x="7034788" y="3552625"/>
            <a:ext cx="629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controls</a:t>
            </a: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</a:t>
            </a:r>
            <a:endParaRPr/>
          </a:p>
        </p:txBody>
      </p:sp>
      <p:pic>
        <p:nvPicPr>
          <p:cNvPr id="1103" name="Google Shape;11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3641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satRday Planning</a:t>
            </a:r>
            <a:endParaRPr/>
          </a:p>
        </p:txBody>
      </p:sp>
      <p:pic>
        <p:nvPicPr>
          <p:cNvPr id="1109" name="Google Shape;11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R-Ladies</a:t>
            </a:r>
            <a:endParaRPr/>
          </a:p>
        </p:txBody>
      </p:sp>
      <p:pic>
        <p:nvPicPr>
          <p:cNvPr id="1115" name="Google Shape;111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925" y="-1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Set-up an R-Ladies Chapter</a:t>
            </a:r>
            <a:endParaRPr/>
          </a:p>
        </p:txBody>
      </p:sp>
      <p:sp>
        <p:nvSpPr>
          <p:cNvPr id="1121" name="Google Shape;1121;p65"/>
          <p:cNvSpPr/>
          <p:nvPr/>
        </p:nvSpPr>
        <p:spPr>
          <a:xfrm>
            <a:off x="3401106" y="1898449"/>
            <a:ext cx="1664100" cy="2666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Chapter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253650" y="1330176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Person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3" name="Google Shape;1123;p65"/>
          <p:cNvSpPr/>
          <p:nvPr/>
        </p:nvSpPr>
        <p:spPr>
          <a:xfrm>
            <a:off x="253650" y="2223909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Organizer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7560975" y="1330176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R-Ladies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5" name="Google Shape;1125;p65"/>
          <p:cNvSpPr/>
          <p:nvPr/>
        </p:nvSpPr>
        <p:spPr>
          <a:xfrm>
            <a:off x="3613055" y="2554148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Meetup Account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6" name="Google Shape;1126;p65"/>
          <p:cNvSpPr/>
          <p:nvPr/>
        </p:nvSpPr>
        <p:spPr>
          <a:xfrm>
            <a:off x="3613055" y="3078708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Email Account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7" name="Google Shape;1127;p65"/>
          <p:cNvSpPr/>
          <p:nvPr/>
        </p:nvSpPr>
        <p:spPr>
          <a:xfrm>
            <a:off x="3613055" y="4084114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 Media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8" name="Google Shape;1128;p65"/>
          <p:cNvSpPr/>
          <p:nvPr/>
        </p:nvSpPr>
        <p:spPr>
          <a:xfrm>
            <a:off x="3613055" y="3603268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</a:t>
            </a:r>
            <a:endParaRPr sz="15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9" name="Google Shape;1129;p65"/>
          <p:cNvSpPr/>
          <p:nvPr/>
        </p:nvSpPr>
        <p:spPr>
          <a:xfrm>
            <a:off x="3547596" y="4623970"/>
            <a:ext cx="1268100" cy="40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0" name="Google Shape;1130;p65"/>
          <p:cNvCxnSpPr>
            <a:stCxn id="1122" idx="2"/>
            <a:endCxn id="1123" idx="0"/>
          </p:cNvCxnSpPr>
          <p:nvPr/>
        </p:nvCxnSpPr>
        <p:spPr>
          <a:xfrm>
            <a:off x="887700" y="1735476"/>
            <a:ext cx="0" cy="4884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1" name="Google Shape;1131;p65"/>
          <p:cNvSpPr txBox="1"/>
          <p:nvPr/>
        </p:nvSpPr>
        <p:spPr>
          <a:xfrm>
            <a:off x="354835" y="1822571"/>
            <a:ext cx="1156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become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2" name="Google Shape;1132;p65"/>
          <p:cNvCxnSpPr>
            <a:stCxn id="1122" idx="3"/>
            <a:endCxn id="1121" idx="0"/>
          </p:cNvCxnSpPr>
          <p:nvPr/>
        </p:nvCxnSpPr>
        <p:spPr>
          <a:xfrm>
            <a:off x="1521750" y="1532826"/>
            <a:ext cx="2711400" cy="3657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3" name="Google Shape;1133;p65"/>
          <p:cNvSpPr txBox="1"/>
          <p:nvPr/>
        </p:nvSpPr>
        <p:spPr>
          <a:xfrm>
            <a:off x="2017596" y="1460734"/>
            <a:ext cx="1156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Join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Set-up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4" name="Google Shape;1134;p65"/>
          <p:cNvCxnSpPr/>
          <p:nvPr/>
        </p:nvCxnSpPr>
        <p:spPr>
          <a:xfrm rot="10800000" flipH="1">
            <a:off x="1521639" y="2351648"/>
            <a:ext cx="1879800" cy="2025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5" name="Google Shape;1135;p65"/>
          <p:cNvSpPr txBox="1"/>
          <p:nvPr/>
        </p:nvSpPr>
        <p:spPr>
          <a:xfrm>
            <a:off x="2177577" y="2315801"/>
            <a:ext cx="578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6" name="Google Shape;1136;p65"/>
          <p:cNvCxnSpPr>
            <a:stCxn id="1124" idx="1"/>
            <a:endCxn id="1121" idx="0"/>
          </p:cNvCxnSpPr>
          <p:nvPr/>
        </p:nvCxnSpPr>
        <p:spPr>
          <a:xfrm flipH="1">
            <a:off x="4233075" y="1532826"/>
            <a:ext cx="3327900" cy="3657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7" name="Google Shape;1137;p65"/>
          <p:cNvSpPr txBox="1"/>
          <p:nvPr/>
        </p:nvSpPr>
        <p:spPr>
          <a:xfrm>
            <a:off x="5878109" y="1544846"/>
            <a:ext cx="578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8" name="Google Shape;1138;p65"/>
          <p:cNvCxnSpPr>
            <a:stCxn id="1124" idx="2"/>
            <a:endCxn id="1125" idx="3"/>
          </p:cNvCxnSpPr>
          <p:nvPr/>
        </p:nvCxnSpPr>
        <p:spPr>
          <a:xfrm rot="5400000">
            <a:off x="6027525" y="589176"/>
            <a:ext cx="1021200" cy="33138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39" name="Google Shape;1139;p65"/>
          <p:cNvSpPr txBox="1"/>
          <p:nvPr/>
        </p:nvSpPr>
        <p:spPr>
          <a:xfrm>
            <a:off x="5387947" y="2450861"/>
            <a:ext cx="1300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0" name="Google Shape;1140;p65"/>
          <p:cNvCxnSpPr>
            <a:stCxn id="1124" idx="2"/>
            <a:endCxn id="1126" idx="3"/>
          </p:cNvCxnSpPr>
          <p:nvPr/>
        </p:nvCxnSpPr>
        <p:spPr>
          <a:xfrm rot="5400000">
            <a:off x="5765175" y="851526"/>
            <a:ext cx="1545900" cy="33138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41" name="Google Shape;1141;p65"/>
          <p:cNvSpPr txBox="1"/>
          <p:nvPr/>
        </p:nvSpPr>
        <p:spPr>
          <a:xfrm>
            <a:off x="5387947" y="2957616"/>
            <a:ext cx="1300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2" name="Google Shape;1142;p65"/>
          <p:cNvCxnSpPr>
            <a:stCxn id="1124" idx="2"/>
            <a:endCxn id="1128" idx="3"/>
          </p:cNvCxnSpPr>
          <p:nvPr/>
        </p:nvCxnSpPr>
        <p:spPr>
          <a:xfrm rot="5400000">
            <a:off x="5502975" y="1113726"/>
            <a:ext cx="2070300" cy="33138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43" name="Google Shape;1143;p65"/>
          <p:cNvSpPr txBox="1"/>
          <p:nvPr/>
        </p:nvSpPr>
        <p:spPr>
          <a:xfrm>
            <a:off x="5495445" y="3472128"/>
            <a:ext cx="1300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 access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4" name="Google Shape;1144;p65"/>
          <p:cNvCxnSpPr>
            <a:stCxn id="1124" idx="2"/>
            <a:endCxn id="1129" idx="3"/>
          </p:cNvCxnSpPr>
          <p:nvPr/>
        </p:nvCxnSpPr>
        <p:spPr>
          <a:xfrm rot="5400000">
            <a:off x="4959825" y="1591476"/>
            <a:ext cx="3091200" cy="33792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45" name="Google Shape;1145;p65"/>
          <p:cNvSpPr txBox="1"/>
          <p:nvPr/>
        </p:nvSpPr>
        <p:spPr>
          <a:xfrm>
            <a:off x="5517026" y="4477534"/>
            <a:ext cx="1300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 access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6" name="Google Shape;1146;p65"/>
          <p:cNvCxnSpPr/>
          <p:nvPr/>
        </p:nvCxnSpPr>
        <p:spPr>
          <a:xfrm flipH="1">
            <a:off x="1521307" y="2096659"/>
            <a:ext cx="1879800" cy="2190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7" name="Google Shape;1147;p65"/>
          <p:cNvSpPr txBox="1"/>
          <p:nvPr/>
        </p:nvSpPr>
        <p:spPr>
          <a:xfrm>
            <a:off x="2190962" y="2029007"/>
            <a:ext cx="578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48" name="Google Shape;1148;p65"/>
          <p:cNvCxnSpPr>
            <a:stCxn id="1123" idx="2"/>
            <a:endCxn id="1125" idx="1"/>
          </p:cNvCxnSpPr>
          <p:nvPr/>
        </p:nvCxnSpPr>
        <p:spPr>
          <a:xfrm rot="-5400000" flipH="1">
            <a:off x="2186700" y="1330209"/>
            <a:ext cx="127500" cy="27255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49" name="Google Shape;1149;p65"/>
          <p:cNvCxnSpPr>
            <a:stCxn id="1123" idx="2"/>
            <a:endCxn id="1128" idx="1"/>
          </p:cNvCxnSpPr>
          <p:nvPr/>
        </p:nvCxnSpPr>
        <p:spPr>
          <a:xfrm rot="-5400000" flipH="1">
            <a:off x="1662150" y="1854759"/>
            <a:ext cx="1176600" cy="27255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50" name="Google Shape;1150;p65"/>
          <p:cNvCxnSpPr>
            <a:stCxn id="1123" idx="2"/>
            <a:endCxn id="1127" idx="1"/>
          </p:cNvCxnSpPr>
          <p:nvPr/>
        </p:nvCxnSpPr>
        <p:spPr>
          <a:xfrm rot="-5400000" flipH="1">
            <a:off x="1421700" y="2095209"/>
            <a:ext cx="1657500" cy="27255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51" name="Google Shape;1151;p65"/>
          <p:cNvCxnSpPr>
            <a:stCxn id="1123" idx="2"/>
            <a:endCxn id="1129" idx="1"/>
          </p:cNvCxnSpPr>
          <p:nvPr/>
        </p:nvCxnSpPr>
        <p:spPr>
          <a:xfrm rot="-5400000" flipH="1">
            <a:off x="1118850" y="2398059"/>
            <a:ext cx="2197500" cy="26598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52" name="Google Shape;1152;p65"/>
          <p:cNvSpPr/>
          <p:nvPr/>
        </p:nvSpPr>
        <p:spPr>
          <a:xfrm>
            <a:off x="3599085" y="1025376"/>
            <a:ext cx="1268100" cy="297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3" name="Google Shape;1153;p65"/>
          <p:cNvSpPr txBox="1"/>
          <p:nvPr/>
        </p:nvSpPr>
        <p:spPr>
          <a:xfrm>
            <a:off x="1796700" y="3668825"/>
            <a:ext cx="10539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maintains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4" name="Google Shape;1154;p65"/>
          <p:cNvSpPr txBox="1"/>
          <p:nvPr/>
        </p:nvSpPr>
        <p:spPr>
          <a:xfrm>
            <a:off x="1274298" y="4084125"/>
            <a:ext cx="1664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create/maintains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5" name="Google Shape;1155;p65"/>
          <p:cNvSpPr txBox="1"/>
          <p:nvPr/>
        </p:nvSpPr>
        <p:spPr>
          <a:xfrm>
            <a:off x="1884500" y="4689525"/>
            <a:ext cx="8847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engage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6" name="Google Shape;1156;p65"/>
          <p:cNvCxnSpPr>
            <a:stCxn id="1121" idx="0"/>
            <a:endCxn id="1152" idx="2"/>
          </p:cNvCxnSpPr>
          <p:nvPr/>
        </p:nvCxnSpPr>
        <p:spPr>
          <a:xfrm rot="10800000">
            <a:off x="4233156" y="1323349"/>
            <a:ext cx="0" cy="5751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7" name="Google Shape;1157;p65"/>
          <p:cNvCxnSpPr>
            <a:stCxn id="1122" idx="0"/>
            <a:endCxn id="1124" idx="0"/>
          </p:cNvCxnSpPr>
          <p:nvPr/>
        </p:nvCxnSpPr>
        <p:spPr>
          <a:xfrm rot="-5400000" flipH="1">
            <a:off x="4541100" y="-2323224"/>
            <a:ext cx="600" cy="7307400"/>
          </a:xfrm>
          <a:prstGeom prst="bentConnector3">
            <a:avLst>
              <a:gd name="adj1" fmla="val -78000124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58" name="Google Shape;1158;p65"/>
          <p:cNvSpPr txBox="1"/>
          <p:nvPr/>
        </p:nvSpPr>
        <p:spPr>
          <a:xfrm>
            <a:off x="1578916" y="739000"/>
            <a:ext cx="35619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email to info@rladies.org</a:t>
            </a:r>
            <a:endParaRPr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9" name="Google Shape;1159;p65"/>
          <p:cNvCxnSpPr/>
          <p:nvPr/>
        </p:nvCxnSpPr>
        <p:spPr>
          <a:xfrm flipH="1">
            <a:off x="527125" y="609200"/>
            <a:ext cx="4800" cy="7173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0" name="Google Shape;1160;p65"/>
          <p:cNvCxnSpPr/>
          <p:nvPr/>
        </p:nvCxnSpPr>
        <p:spPr>
          <a:xfrm>
            <a:off x="527014" y="599469"/>
            <a:ext cx="80931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1" name="Google Shape;1161;p65"/>
          <p:cNvCxnSpPr/>
          <p:nvPr/>
        </p:nvCxnSpPr>
        <p:spPr>
          <a:xfrm>
            <a:off x="8601300" y="592350"/>
            <a:ext cx="18600" cy="74130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2" name="Google Shape;1162;p65"/>
          <p:cNvSpPr txBox="1"/>
          <p:nvPr/>
        </p:nvSpPr>
        <p:spPr>
          <a:xfrm>
            <a:off x="6282525" y="463450"/>
            <a:ext cx="1879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 instruction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3" name="Google Shape;1163;p65"/>
          <p:cNvSpPr txBox="1"/>
          <p:nvPr/>
        </p:nvSpPr>
        <p:spPr>
          <a:xfrm>
            <a:off x="3941768" y="1560329"/>
            <a:ext cx="578100" cy="1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</a:t>
            </a:r>
            <a:endParaRPr sz="15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4" name="Google Shape;1164;p65"/>
          <p:cNvSpPr txBox="1"/>
          <p:nvPr/>
        </p:nvSpPr>
        <p:spPr>
          <a:xfrm>
            <a:off x="1855725" y="2641575"/>
            <a:ext cx="826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ask for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65" name="Google Shape;1165;p65"/>
          <p:cNvCxnSpPr>
            <a:stCxn id="1123" idx="2"/>
            <a:endCxn id="1126" idx="1"/>
          </p:cNvCxnSpPr>
          <p:nvPr/>
        </p:nvCxnSpPr>
        <p:spPr>
          <a:xfrm rot="-5400000" flipH="1">
            <a:off x="1924350" y="1592559"/>
            <a:ext cx="652200" cy="2725500"/>
          </a:xfrm>
          <a:prstGeom prst="bentConnector2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66" name="Google Shape;1166;p65"/>
          <p:cNvSpPr txBox="1"/>
          <p:nvPr/>
        </p:nvSpPr>
        <p:spPr>
          <a:xfrm>
            <a:off x="1889475" y="3155200"/>
            <a:ext cx="826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ask for</a:t>
            </a:r>
            <a:endParaRPr sz="1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Data in R</a:t>
            </a:r>
            <a:endParaRPr/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436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Tabular Data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Tabular Data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399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Frames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30625" y="1358725"/>
            <a:ext cx="23431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1301</Words>
  <Application>Microsoft Office PowerPoint</Application>
  <PresentationFormat>화면 슬라이드 쇼(16:9)</PresentationFormat>
  <Paragraphs>597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굴림</vt:lpstr>
      <vt:lpstr>Arial</vt:lpstr>
      <vt:lpstr>Source Sans Pro</vt:lpstr>
      <vt:lpstr>Source Code Pro</vt:lpstr>
      <vt:lpstr>Roboto Mono</vt:lpstr>
      <vt:lpstr>Calibri</vt:lpstr>
      <vt:lpstr>Consolas</vt:lpstr>
      <vt:lpstr>Simple Light</vt:lpstr>
      <vt:lpstr>Data Science Concept Maps</vt:lpstr>
      <vt:lpstr>How To</vt:lpstr>
      <vt:lpstr>Data Types in R</vt:lpstr>
      <vt:lpstr>Factors in R</vt:lpstr>
      <vt:lpstr>Factors in R</vt:lpstr>
      <vt:lpstr>Spatial Data in R</vt:lpstr>
      <vt:lpstr>Tabular Data</vt:lpstr>
      <vt:lpstr>Tabular Data</vt:lpstr>
      <vt:lpstr>Data Frames</vt:lpstr>
      <vt:lpstr>From Excel to a Data Frame</vt:lpstr>
      <vt:lpstr>Excel</vt:lpstr>
      <vt:lpstr>Getting data</vt:lpstr>
      <vt:lpstr>Importing Data</vt:lpstr>
      <vt:lpstr>R Markdown Websites</vt:lpstr>
      <vt:lpstr>Customizing a Site’s Appearance with CSS</vt:lpstr>
      <vt:lpstr>R Markdown</vt:lpstr>
      <vt:lpstr>RMarkdown</vt:lpstr>
      <vt:lpstr>Marketing Reports with R</vt:lpstr>
      <vt:lpstr>Creating a Tableau Dashboard Product</vt:lpstr>
      <vt:lpstr>Text Analysis</vt:lpstr>
      <vt:lpstr>Sentiment Analysis</vt:lpstr>
      <vt:lpstr>Data Clustering</vt:lpstr>
      <vt:lpstr>Data Clustering</vt:lpstr>
      <vt:lpstr>Linear Models</vt:lpstr>
      <vt:lpstr>Regression Models</vt:lpstr>
      <vt:lpstr>Neural Networks</vt:lpstr>
      <vt:lpstr>Machine Learning</vt:lpstr>
      <vt:lpstr>Log Odds</vt:lpstr>
      <vt:lpstr>Identifiability Assumptions for Causal Inference</vt:lpstr>
      <vt:lpstr>Research Workflow</vt:lpstr>
      <vt:lpstr>Data Analysis Workflow</vt:lpstr>
      <vt:lpstr>Experimental Design</vt:lpstr>
      <vt:lpstr>Sharing R Code as Packages</vt:lpstr>
      <vt:lpstr>Publishing an R Package</vt:lpstr>
      <vt:lpstr>HTML</vt:lpstr>
      <vt:lpstr>Git and GitLab</vt:lpstr>
      <vt:lpstr>Git Workflow</vt:lpstr>
      <vt:lpstr>PowerPoint 프레젠테이션</vt:lpstr>
      <vt:lpstr>Unix Shell</vt:lpstr>
      <vt:lpstr>Unix Shell</vt:lpstr>
      <vt:lpstr>Publishing Data on a Server</vt:lpstr>
      <vt:lpstr>Administering RStudio Server Pro</vt:lpstr>
      <vt:lpstr>Where Data Scientists Fit In</vt:lpstr>
      <vt:lpstr>Getting Help for R</vt:lpstr>
      <vt:lpstr>Getting Help for R</vt:lpstr>
      <vt:lpstr>Tidyverse and the pipe operator</vt:lpstr>
      <vt:lpstr>Main dplyr Verbs</vt:lpstr>
      <vt:lpstr>dplyr grouping</vt:lpstr>
      <vt:lpstr>ggplot2</vt:lpstr>
      <vt:lpstr>Agile Development</vt:lpstr>
      <vt:lpstr>satRday Planning</vt:lpstr>
      <vt:lpstr>R-Ladies</vt:lpstr>
      <vt:lpstr>How to Set-up an R-Ladies Chapter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Concept Maps</dc:title>
  <dc:creator>statkclee</dc:creator>
  <cp:lastModifiedBy>statkclee</cp:lastModifiedBy>
  <cp:revision>2</cp:revision>
  <dcterms:modified xsi:type="dcterms:W3CDTF">2020-07-05T09:29:59Z</dcterms:modified>
</cp:coreProperties>
</file>